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0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8"/>
  </p:notesMasterIdLst>
  <p:handoutMasterIdLst>
    <p:handoutMasterId r:id="rId109"/>
  </p:handoutMasterIdLst>
  <p:sldIdLst>
    <p:sldId id="267" r:id="rId2"/>
    <p:sldId id="356" r:id="rId3"/>
    <p:sldId id="357" r:id="rId4"/>
    <p:sldId id="359" r:id="rId5"/>
    <p:sldId id="336" r:id="rId6"/>
    <p:sldId id="337" r:id="rId7"/>
    <p:sldId id="364" r:id="rId8"/>
    <p:sldId id="338" r:id="rId9"/>
    <p:sldId id="257" r:id="rId10"/>
    <p:sldId id="258" r:id="rId11"/>
    <p:sldId id="259" r:id="rId12"/>
    <p:sldId id="260" r:id="rId13"/>
    <p:sldId id="344" r:id="rId14"/>
    <p:sldId id="270" r:id="rId15"/>
    <p:sldId id="261" r:id="rId16"/>
    <p:sldId id="262" r:id="rId17"/>
    <p:sldId id="368" r:id="rId18"/>
    <p:sldId id="339" r:id="rId19"/>
    <p:sldId id="375" r:id="rId20"/>
    <p:sldId id="345" r:id="rId21"/>
    <p:sldId id="263" r:id="rId22"/>
    <p:sldId id="346" r:id="rId23"/>
    <p:sldId id="347" r:id="rId24"/>
    <p:sldId id="265" r:id="rId25"/>
    <p:sldId id="269" r:id="rId26"/>
    <p:sldId id="266" r:id="rId27"/>
    <p:sldId id="268" r:id="rId28"/>
    <p:sldId id="352" r:id="rId29"/>
    <p:sldId id="271" r:id="rId30"/>
    <p:sldId id="290" r:id="rId31"/>
    <p:sldId id="291" r:id="rId32"/>
    <p:sldId id="272" r:id="rId33"/>
    <p:sldId id="273" r:id="rId34"/>
    <p:sldId id="274" r:id="rId35"/>
    <p:sldId id="348" r:id="rId36"/>
    <p:sldId id="275" r:id="rId37"/>
    <p:sldId id="276" r:id="rId38"/>
    <p:sldId id="277" r:id="rId39"/>
    <p:sldId id="279" r:id="rId40"/>
    <p:sldId id="349" r:id="rId41"/>
    <p:sldId id="350" r:id="rId42"/>
    <p:sldId id="351" r:id="rId43"/>
    <p:sldId id="365" r:id="rId44"/>
    <p:sldId id="286" r:id="rId45"/>
    <p:sldId id="360" r:id="rId46"/>
    <p:sldId id="285" r:id="rId47"/>
    <p:sldId id="287" r:id="rId48"/>
    <p:sldId id="284" r:id="rId49"/>
    <p:sldId id="294" r:id="rId50"/>
    <p:sldId id="378" r:id="rId51"/>
    <p:sldId id="379" r:id="rId52"/>
    <p:sldId id="380" r:id="rId53"/>
    <p:sldId id="381" r:id="rId54"/>
    <p:sldId id="382" r:id="rId55"/>
    <p:sldId id="383" r:id="rId56"/>
    <p:sldId id="288" r:id="rId57"/>
    <p:sldId id="330" r:id="rId58"/>
    <p:sldId id="328" r:id="rId59"/>
    <p:sldId id="340" r:id="rId60"/>
    <p:sldId id="331" r:id="rId61"/>
    <p:sldId id="333" r:id="rId62"/>
    <p:sldId id="366" r:id="rId63"/>
    <p:sldId id="369" r:id="rId64"/>
    <p:sldId id="334" r:id="rId65"/>
    <p:sldId id="342" r:id="rId66"/>
    <p:sldId id="371" r:id="rId67"/>
    <p:sldId id="372" r:id="rId68"/>
    <p:sldId id="335" r:id="rId69"/>
    <p:sldId id="323" r:id="rId70"/>
    <p:sldId id="327" r:id="rId71"/>
    <p:sldId id="326" r:id="rId72"/>
    <p:sldId id="325" r:id="rId73"/>
    <p:sldId id="324" r:id="rId74"/>
    <p:sldId id="321" r:id="rId75"/>
    <p:sldId id="318" r:id="rId76"/>
    <p:sldId id="317" r:id="rId77"/>
    <p:sldId id="316" r:id="rId78"/>
    <p:sldId id="314" r:id="rId79"/>
    <p:sldId id="313" r:id="rId80"/>
    <p:sldId id="320" r:id="rId81"/>
    <p:sldId id="353" r:id="rId82"/>
    <p:sldId id="373" r:id="rId83"/>
    <p:sldId id="376" r:id="rId84"/>
    <p:sldId id="306" r:id="rId85"/>
    <p:sldId id="315" r:id="rId86"/>
    <p:sldId id="309" r:id="rId87"/>
    <p:sldId id="308" r:id="rId88"/>
    <p:sldId id="307" r:id="rId89"/>
    <p:sldId id="310" r:id="rId90"/>
    <p:sldId id="311" r:id="rId91"/>
    <p:sldId id="367" r:id="rId92"/>
    <p:sldId id="374" r:id="rId93"/>
    <p:sldId id="305" r:id="rId94"/>
    <p:sldId id="304" r:id="rId95"/>
    <p:sldId id="361" r:id="rId96"/>
    <p:sldId id="377" r:id="rId97"/>
    <p:sldId id="298" r:id="rId98"/>
    <p:sldId id="303" r:id="rId99"/>
    <p:sldId id="302" r:id="rId100"/>
    <p:sldId id="299" r:id="rId101"/>
    <p:sldId id="370" r:id="rId102"/>
    <p:sldId id="363" r:id="rId103"/>
    <p:sldId id="297" r:id="rId104"/>
    <p:sldId id="296" r:id="rId105"/>
    <p:sldId id="295" r:id="rId106"/>
    <p:sldId id="300" r:id="rId10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2" autoAdjust="0"/>
    <p:restoredTop sz="94647" autoAdjust="0"/>
  </p:normalViewPr>
  <p:slideViewPr>
    <p:cSldViewPr>
      <p:cViewPr varScale="1">
        <p:scale>
          <a:sx n="104" d="100"/>
          <a:sy n="104" d="100"/>
        </p:scale>
        <p:origin x="-1182" y="-84"/>
      </p:cViewPr>
      <p:guideLst>
        <p:guide orient="horz" pos="2160"/>
        <p:guide pos="2880"/>
      </p:guideLst>
    </p:cSldViewPr>
  </p:slideViewPr>
  <p:outlineViewPr>
    <p:cViewPr>
      <p:scale>
        <a:sx n="33" d="100"/>
        <a:sy n="33" d="100"/>
      </p:scale>
      <p:origin x="0" y="29166"/>
    </p:cViewPr>
  </p:outlineViewPr>
  <p:notesTextViewPr>
    <p:cViewPr>
      <p:scale>
        <a:sx n="100" d="100"/>
        <a:sy n="100" d="100"/>
      </p:scale>
      <p:origin x="0" y="0"/>
    </p:cViewPr>
  </p:notesTextViewPr>
  <p:notesViewPr>
    <p:cSldViewPr>
      <p:cViewPr varScale="1">
        <p:scale>
          <a:sx n="83" d="100"/>
          <a:sy n="83" d="100"/>
        </p:scale>
        <p:origin x="-3186"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handoutMaster" Target="handoutMasters/handout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73B98F8-3420-4B86-9220-304FF60CC55A}" type="datetimeFigureOut">
              <a:rPr lang="en-US" smtClean="0"/>
              <a:pPr/>
              <a:t>2/14/2010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7BBECB3-29EB-4580-8784-9B02A55E17B6}"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A2C63F-FCA0-483F-AEE8-96EEBB78D696}" type="datetimeFigureOut">
              <a:rPr lang="en-US" smtClean="0"/>
              <a:pPr/>
              <a:t>2/14/2010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01CE1C-4EF5-4257-95B7-2F714D42280A}"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DE3BE75-65B3-4B32-B9A4-5D48ACE98394}" type="datetimeFigureOut">
              <a:rPr lang="en-US" smtClean="0">
                <a:solidFill>
                  <a:prstClr val="black">
                    <a:tint val="75000"/>
                  </a:prstClr>
                </a:solidFill>
              </a:rPr>
              <a:pPr/>
              <a:t>2/14/2010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790FFDE-3D11-4B22-A541-8E5788CE95D0}"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E3BE75-65B3-4B32-B9A4-5D48ACE98394}" type="datetimeFigureOut">
              <a:rPr lang="en-US" smtClean="0">
                <a:solidFill>
                  <a:prstClr val="black">
                    <a:tint val="75000"/>
                  </a:prstClr>
                </a:solidFill>
              </a:rPr>
              <a:pPr/>
              <a:t>2/14/2010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790FFDE-3D11-4B22-A541-8E5788CE95D0}"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E3BE75-65B3-4B32-B9A4-5D48ACE98394}" type="datetimeFigureOut">
              <a:rPr lang="en-US" smtClean="0">
                <a:solidFill>
                  <a:prstClr val="black">
                    <a:tint val="75000"/>
                  </a:prstClr>
                </a:solidFill>
              </a:rPr>
              <a:pPr/>
              <a:t>2/14/2010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790FFDE-3D11-4B22-A541-8E5788CE95D0}"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E3BE75-65B3-4B32-B9A4-5D48ACE98394}" type="datetimeFigureOut">
              <a:rPr lang="en-US" smtClean="0">
                <a:solidFill>
                  <a:prstClr val="black">
                    <a:tint val="75000"/>
                  </a:prstClr>
                </a:solidFill>
              </a:rPr>
              <a:pPr/>
              <a:t>2/14/2010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790FFDE-3D11-4B22-A541-8E5788CE95D0}"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E3BE75-65B3-4B32-B9A4-5D48ACE98394}" type="datetimeFigureOut">
              <a:rPr lang="en-US" smtClean="0">
                <a:solidFill>
                  <a:prstClr val="black">
                    <a:tint val="75000"/>
                  </a:prstClr>
                </a:solidFill>
              </a:rPr>
              <a:pPr/>
              <a:t>2/14/2010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790FFDE-3D11-4B22-A541-8E5788CE95D0}"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DE3BE75-65B3-4B32-B9A4-5D48ACE98394}" type="datetimeFigureOut">
              <a:rPr lang="en-US" smtClean="0">
                <a:solidFill>
                  <a:prstClr val="black">
                    <a:tint val="75000"/>
                  </a:prstClr>
                </a:solidFill>
              </a:rPr>
              <a:pPr/>
              <a:t>2/14/2010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790FFDE-3D11-4B22-A541-8E5788CE95D0}"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DE3BE75-65B3-4B32-B9A4-5D48ACE98394}" type="datetimeFigureOut">
              <a:rPr lang="en-US" smtClean="0">
                <a:solidFill>
                  <a:prstClr val="black">
                    <a:tint val="75000"/>
                  </a:prstClr>
                </a:solidFill>
              </a:rPr>
              <a:pPr/>
              <a:t>2/14/2010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790FFDE-3D11-4B22-A541-8E5788CE95D0}"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DE3BE75-65B3-4B32-B9A4-5D48ACE98394}" type="datetimeFigureOut">
              <a:rPr lang="en-US" smtClean="0">
                <a:solidFill>
                  <a:prstClr val="black">
                    <a:tint val="75000"/>
                  </a:prstClr>
                </a:solidFill>
              </a:rPr>
              <a:pPr/>
              <a:t>2/14/2010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790FFDE-3D11-4B22-A541-8E5788CE95D0}"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E3BE75-65B3-4B32-B9A4-5D48ACE98394}" type="datetimeFigureOut">
              <a:rPr lang="en-US" smtClean="0">
                <a:solidFill>
                  <a:prstClr val="black">
                    <a:tint val="75000"/>
                  </a:prstClr>
                </a:solidFill>
              </a:rPr>
              <a:pPr/>
              <a:t>2/14/2010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790FFDE-3D11-4B22-A541-8E5788CE95D0}"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E3BE75-65B3-4B32-B9A4-5D48ACE98394}" type="datetimeFigureOut">
              <a:rPr lang="en-US" smtClean="0">
                <a:solidFill>
                  <a:prstClr val="black">
                    <a:tint val="75000"/>
                  </a:prstClr>
                </a:solidFill>
              </a:rPr>
              <a:pPr/>
              <a:t>2/14/2010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790FFDE-3D11-4B22-A541-8E5788CE95D0}"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E3BE75-65B3-4B32-B9A4-5D48ACE98394}" type="datetimeFigureOut">
              <a:rPr lang="en-US" smtClean="0">
                <a:solidFill>
                  <a:prstClr val="black">
                    <a:tint val="75000"/>
                  </a:prstClr>
                </a:solidFill>
              </a:rPr>
              <a:pPr/>
              <a:t>2/14/2010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790FFDE-3D11-4B22-A541-8E5788CE95D0}"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1"/>
            </a:gs>
            <a:gs pos="100000">
              <a:srgbClr val="00007F"/>
            </a:gs>
          </a:gsLst>
          <a:lin ang="189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E3BE75-65B3-4B32-B9A4-5D48ACE98394}" type="datetimeFigureOut">
              <a:rPr lang="en-US" smtClean="0">
                <a:solidFill>
                  <a:prstClr val="black">
                    <a:tint val="75000"/>
                  </a:prstClr>
                </a:solidFill>
              </a:rPr>
              <a:pPr/>
              <a:t>2/14/2010</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90FFDE-3D11-4B22-A541-8E5788CE95D0}" type="slidenum">
              <a:rPr lang="en-US" smtClean="0">
                <a:solidFill>
                  <a:prstClr val="black">
                    <a:tint val="75000"/>
                  </a:prstClr>
                </a:solidFill>
              </a:rPr>
              <a:p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4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53.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5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2.jpe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FFC000"/>
                </a:solidFill>
              </a:rPr>
              <a:t>THE SCIENCE OF SIN AND SALVATION </a:t>
            </a:r>
            <a:endParaRPr lang="en-US" dirty="0">
              <a:solidFill>
                <a:srgbClr val="FFC000"/>
              </a:solidFill>
            </a:endParaRPr>
          </a:p>
        </p:txBody>
      </p:sp>
      <p:sp>
        <p:nvSpPr>
          <p:cNvPr id="3" name="Subtitle 2"/>
          <p:cNvSpPr>
            <a:spLocks noGrp="1"/>
          </p:cNvSpPr>
          <p:nvPr>
            <p:ph type="subTitle" idx="1"/>
          </p:nvPr>
        </p:nvSpPr>
        <p:spPr>
          <a:xfrm>
            <a:off x="1371600" y="6248400"/>
            <a:ext cx="6400800" cy="304800"/>
          </a:xfrm>
        </p:spPr>
        <p:txBody>
          <a:bodyPr>
            <a:normAutofit/>
          </a:bodyPr>
          <a:lstStyle/>
          <a:p>
            <a:r>
              <a:rPr lang="en-US" sz="1000" dirty="0" smtClean="0">
                <a:solidFill>
                  <a:srgbClr val="FFC000"/>
                </a:solidFill>
              </a:rPr>
              <a:t>Copyright©2010 Robert Melashenko</a:t>
            </a:r>
            <a:endParaRPr lang="en-US" sz="1000" dirty="0">
              <a:solidFill>
                <a:srgbClr val="FFC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0"/>
            <a:ext cx="8229600" cy="2819400"/>
          </a:xfrm>
        </p:spPr>
        <p:txBody>
          <a:bodyPr>
            <a:normAutofit/>
          </a:bodyPr>
          <a:lstStyle/>
          <a:p>
            <a:pPr algn="l"/>
            <a:r>
              <a:rPr lang="en-US" sz="2800" dirty="0" smtClean="0">
                <a:solidFill>
                  <a:srgbClr val="FFC000"/>
                </a:solidFill>
              </a:rPr>
              <a:t>God appears trapped.  What, if anything, can be done to reclaim His earthly creation and vindicate His name in front of the whole universe?</a:t>
            </a:r>
            <a:endParaRPr lang="en-US" sz="2800" dirty="0">
              <a:solidFill>
                <a:srgbClr val="FFC000"/>
              </a:solidFill>
            </a:endParaRPr>
          </a:p>
        </p:txBody>
      </p:sp>
      <p:sp>
        <p:nvSpPr>
          <p:cNvPr id="3" name="Content Placeholder 2"/>
          <p:cNvSpPr>
            <a:spLocks noGrp="1"/>
          </p:cNvSpPr>
          <p:nvPr>
            <p:ph idx="1"/>
          </p:nvPr>
        </p:nvSpPr>
        <p:spPr>
          <a:xfrm>
            <a:off x="304800" y="762000"/>
            <a:ext cx="8229600" cy="2743200"/>
          </a:xfrm>
        </p:spPr>
        <p:txBody>
          <a:bodyPr>
            <a:normAutofit/>
          </a:bodyPr>
          <a:lstStyle/>
          <a:p>
            <a:pPr>
              <a:buNone/>
            </a:pPr>
            <a:r>
              <a:rPr lang="en-US" sz="2800" dirty="0" smtClean="0">
                <a:solidFill>
                  <a:srgbClr val="FFC000"/>
                </a:solidFill>
              </a:rPr>
              <a:t>If the “</a:t>
            </a:r>
            <a:r>
              <a:rPr lang="en-US" sz="2800" dirty="0" smtClean="0">
                <a:solidFill>
                  <a:srgbClr val="FFFF00"/>
                </a:solidFill>
              </a:rPr>
              <a:t>wages of sin is death</a:t>
            </a:r>
            <a:r>
              <a:rPr lang="en-US" sz="2800" dirty="0" smtClean="0">
                <a:solidFill>
                  <a:srgbClr val="FFC000"/>
                </a:solidFill>
              </a:rPr>
              <a:t>”, and Adam and Eve sinned by eating of the fruit in the Garden of Eden, why didn’t they die the “second” death right then and there?  Or put another way; Why isn’t the “second “ death the “first and only” death?</a:t>
            </a:r>
            <a:endParaRPr lang="en-US" sz="2800" dirty="0">
              <a:solidFill>
                <a:srgbClr val="FFC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11362"/>
          </a:xfrm>
        </p:spPr>
        <p:txBody>
          <a:bodyPr>
            <a:normAutofit fontScale="90000"/>
          </a:bodyPr>
          <a:lstStyle/>
          <a:p>
            <a:pPr algn="l"/>
            <a:r>
              <a:rPr lang="en-US" sz="2800" dirty="0" smtClean="0">
                <a:solidFill>
                  <a:srgbClr val="FFC000"/>
                </a:solidFill>
              </a:rPr>
              <a:t>Christ arose and His original glory flowed through His body.  If He had not completely eradicated the TE problem, His body could not have withstood the “power of His glory”, when He took up His life again. </a:t>
            </a:r>
            <a:r>
              <a:rPr lang="en-US" sz="2800" dirty="0" smtClean="0"/>
              <a:t/>
            </a:r>
            <a:br>
              <a:rPr lang="en-US" sz="2800" dirty="0" smtClean="0"/>
            </a:br>
            <a:endParaRPr lang="en-US" sz="2800" dirty="0">
              <a:solidFill>
                <a:srgbClr val="FFC000"/>
              </a:solidFill>
            </a:endParaRPr>
          </a:p>
        </p:txBody>
      </p:sp>
      <p:sp>
        <p:nvSpPr>
          <p:cNvPr id="3" name="Content Placeholder 2"/>
          <p:cNvSpPr>
            <a:spLocks noGrp="1"/>
          </p:cNvSpPr>
          <p:nvPr>
            <p:ph idx="1"/>
          </p:nvPr>
        </p:nvSpPr>
        <p:spPr>
          <a:xfrm>
            <a:off x="533400" y="2133600"/>
            <a:ext cx="8229600" cy="4373563"/>
          </a:xfrm>
        </p:spPr>
        <p:txBody>
          <a:bodyPr>
            <a:normAutofit/>
          </a:bodyPr>
          <a:lstStyle/>
          <a:p>
            <a:r>
              <a:rPr lang="en-US" sz="2400" dirty="0" smtClean="0">
                <a:solidFill>
                  <a:srgbClr val="FFFF00"/>
                </a:solidFill>
              </a:rPr>
              <a:t>Now, since our message is that Christ has been raised from death, how can some of you say that the dead will not be raised to life? </a:t>
            </a:r>
          </a:p>
          <a:p>
            <a:r>
              <a:rPr lang="en-US" sz="2400" dirty="0" smtClean="0">
                <a:solidFill>
                  <a:srgbClr val="FFFF00"/>
                </a:solidFill>
              </a:rPr>
              <a:t>If that is true, it means that Christ was not raised; </a:t>
            </a:r>
          </a:p>
          <a:p>
            <a:r>
              <a:rPr lang="en-US" sz="2400" b="1" dirty="0" smtClean="0">
                <a:solidFill>
                  <a:srgbClr val="FFFF00"/>
                </a:solidFill>
              </a:rPr>
              <a:t>and if Christ has not been raised from death, then we have nothing to preach and you have nothing to believe</a:t>
            </a:r>
            <a:r>
              <a:rPr lang="en-US" sz="2400" dirty="0" smtClean="0">
                <a:solidFill>
                  <a:srgbClr val="FFFF00"/>
                </a:solidFill>
              </a:rPr>
              <a:t>…………………</a:t>
            </a:r>
          </a:p>
          <a:p>
            <a:r>
              <a:rPr lang="en-US" sz="2400" b="1" dirty="0" smtClean="0">
                <a:solidFill>
                  <a:srgbClr val="FFFF00"/>
                </a:solidFill>
              </a:rPr>
              <a:t>And if Christ has not been raised, then your faith is a delusion and you are still lost in your sins.</a:t>
            </a:r>
            <a:r>
              <a:rPr lang="en-US" sz="2400" dirty="0" smtClean="0">
                <a:solidFill>
                  <a:srgbClr val="FFFF00"/>
                </a:solidFill>
              </a:rPr>
              <a:t>   </a:t>
            </a:r>
            <a:r>
              <a:rPr lang="en-US" sz="2400" dirty="0" smtClean="0">
                <a:solidFill>
                  <a:srgbClr val="92D050"/>
                </a:solidFill>
              </a:rPr>
              <a:t>1 Corinthians 15: 12-13, 16                                                                </a:t>
            </a:r>
            <a:r>
              <a:rPr lang="en-US" sz="2400" dirty="0" smtClean="0">
                <a:solidFill>
                  <a:srgbClr val="FFFF00"/>
                </a:solidFill>
              </a:rPr>
              <a:t>AKJV</a:t>
            </a:r>
          </a:p>
          <a:p>
            <a:endParaRPr lang="en-US" sz="2400" dirty="0" smtClean="0">
              <a:solidFill>
                <a:srgbClr val="FFFF00"/>
              </a:solidFill>
            </a:endParaRPr>
          </a:p>
          <a:p>
            <a:pPr>
              <a:buNone/>
            </a:pPr>
            <a:endParaRPr lang="en-US" sz="2400" dirty="0" smtClean="0">
              <a:solidFill>
                <a:srgbClr val="FFFF00"/>
              </a:solidFill>
            </a:endParaRPr>
          </a:p>
          <a:p>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smtClean="0">
                <a:solidFill>
                  <a:srgbClr val="92D050"/>
                </a:solidFill>
              </a:rPr>
              <a:t>I Corinthians 15:20  </a:t>
            </a:r>
            <a:r>
              <a:rPr lang="en-US" dirty="0" smtClean="0">
                <a:solidFill>
                  <a:srgbClr val="FFFF00"/>
                </a:solidFill>
              </a:rPr>
              <a:t>But now is Christ risen from the dead, and become the </a:t>
            </a:r>
            <a:r>
              <a:rPr lang="en-US" dirty="0" err="1" smtClean="0">
                <a:solidFill>
                  <a:srgbClr val="FFC000"/>
                </a:solidFill>
              </a:rPr>
              <a:t>firstfruits</a:t>
            </a:r>
            <a:r>
              <a:rPr lang="en-US" dirty="0" smtClean="0">
                <a:solidFill>
                  <a:srgbClr val="FFFF00"/>
                </a:solidFill>
              </a:rPr>
              <a:t> of them that slept.                                                  KJV</a:t>
            </a:r>
          </a:p>
          <a:p>
            <a:endParaRPr lang="en-US" dirty="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endParaRPr lang="en-US" dirty="0"/>
          </a:p>
        </p:txBody>
      </p:sp>
      <p:sp>
        <p:nvSpPr>
          <p:cNvPr id="3" name="Content Placeholder 2"/>
          <p:cNvSpPr>
            <a:spLocks noGrp="1"/>
          </p:cNvSpPr>
          <p:nvPr>
            <p:ph idx="1"/>
          </p:nvPr>
        </p:nvSpPr>
        <p:spPr>
          <a:xfrm>
            <a:off x="457200" y="609600"/>
            <a:ext cx="8229600" cy="5516563"/>
          </a:xfrm>
        </p:spPr>
        <p:txBody>
          <a:bodyPr anchor="ctr"/>
          <a:lstStyle/>
          <a:p>
            <a:pPr>
              <a:buNone/>
            </a:pPr>
            <a:r>
              <a:rPr lang="en-US" dirty="0" smtClean="0">
                <a:solidFill>
                  <a:srgbClr val="FFFF00"/>
                </a:solidFill>
              </a:rPr>
              <a:t>"Do not hold on to me," Jesus told her, "because I have not yet gone back up to the Father. But go to my brothers and tell them that I am returning to him who is my Father and their Father, my God and their God.“</a:t>
            </a:r>
          </a:p>
          <a:p>
            <a:pPr>
              <a:buNone/>
            </a:pPr>
            <a:r>
              <a:rPr lang="en-US" dirty="0" smtClean="0">
                <a:solidFill>
                  <a:srgbClr val="FFFF00"/>
                </a:solidFill>
              </a:rPr>
              <a:t>                                                         </a:t>
            </a:r>
            <a:r>
              <a:rPr lang="en-US" dirty="0" smtClean="0">
                <a:solidFill>
                  <a:srgbClr val="FFC000"/>
                </a:solidFill>
              </a:rPr>
              <a:t>John 20:17  GNB</a:t>
            </a:r>
            <a:endParaRPr lang="en-US" dirty="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chor="b">
            <a:normAutofit fontScale="90000"/>
          </a:bodyPr>
          <a:lstStyle/>
          <a:p>
            <a:r>
              <a:rPr lang="en-US" b="1" u="sng" dirty="0" smtClean="0">
                <a:solidFill>
                  <a:srgbClr val="FFC000"/>
                </a:solidFill>
              </a:rPr>
              <a:t>SECOND DEATH SUMMARY:</a:t>
            </a:r>
            <a:r>
              <a:rPr lang="en-US" b="1" u="sng" dirty="0" smtClean="0"/>
              <a:t/>
            </a:r>
            <a:br>
              <a:rPr lang="en-US" b="1" u="sng" dirty="0" smtClean="0"/>
            </a:br>
            <a:endParaRPr lang="en-US" dirty="0"/>
          </a:p>
        </p:txBody>
      </p:sp>
      <p:sp>
        <p:nvSpPr>
          <p:cNvPr id="3" name="Content Placeholder 2"/>
          <p:cNvSpPr>
            <a:spLocks noGrp="1"/>
          </p:cNvSpPr>
          <p:nvPr>
            <p:ph idx="1"/>
          </p:nvPr>
        </p:nvSpPr>
        <p:spPr/>
        <p:txBody>
          <a:bodyPr/>
          <a:lstStyle/>
          <a:p>
            <a:r>
              <a:rPr lang="en-US" sz="2800" dirty="0" smtClean="0">
                <a:solidFill>
                  <a:srgbClr val="FFFF00"/>
                </a:solidFill>
              </a:rPr>
              <a:t>In Christ’s death, one can see that the Adversary’s “new and better programming” really was a death sentence.  If allowed to be fully expressed, Adam and Eve would have “dissolved” and died within hours of eating the fruit (“…dying thou shalt die”). </a:t>
            </a:r>
          </a:p>
          <a:p>
            <a:r>
              <a:rPr lang="en-US" sz="2800" dirty="0" smtClean="0">
                <a:solidFill>
                  <a:srgbClr val="FFFF00"/>
                </a:solidFill>
              </a:rPr>
              <a:t>Furthermore, God’s glory (power that sustains His entire creation) would to them be a “consuming fire”.  After the Adversary’s “programming” had had time to fully be implemented, God’s presence would have instantly vaporized them.</a:t>
            </a:r>
          </a:p>
          <a:p>
            <a:endParaRPr lang="en-US" sz="2800" dirty="0" smtClean="0">
              <a:solidFill>
                <a:srgbClr val="FFFF00"/>
              </a:solidFill>
            </a:endParaRP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06562"/>
          </a:xfrm>
        </p:spPr>
        <p:txBody>
          <a:bodyPr>
            <a:normAutofit/>
          </a:bodyPr>
          <a:lstStyle/>
          <a:p>
            <a:r>
              <a:rPr lang="en-US" dirty="0" smtClean="0">
                <a:solidFill>
                  <a:srgbClr val="FFC000"/>
                </a:solidFill>
              </a:rPr>
              <a:t>ULTIMATE PROOF BECAUSE:</a:t>
            </a:r>
            <a:r>
              <a:rPr lang="en-US" dirty="0" smtClean="0"/>
              <a:t/>
            </a:r>
            <a:br>
              <a:rPr lang="en-US" dirty="0" smtClean="0"/>
            </a:br>
            <a:endParaRPr lang="en-US" dirty="0"/>
          </a:p>
        </p:txBody>
      </p:sp>
      <p:sp>
        <p:nvSpPr>
          <p:cNvPr id="3" name="Content Placeholder 2"/>
          <p:cNvSpPr>
            <a:spLocks noGrp="1"/>
          </p:cNvSpPr>
          <p:nvPr>
            <p:ph idx="1"/>
          </p:nvPr>
        </p:nvSpPr>
        <p:spPr/>
        <p:txBody>
          <a:bodyPr/>
          <a:lstStyle/>
          <a:p>
            <a:endParaRPr lang="en-US" dirty="0" smtClean="0"/>
          </a:p>
          <a:p>
            <a:r>
              <a:rPr lang="en-US" dirty="0" smtClean="0">
                <a:solidFill>
                  <a:srgbClr val="92D050"/>
                </a:solidFill>
              </a:rPr>
              <a:t>John 10:18 </a:t>
            </a:r>
            <a:r>
              <a:rPr lang="en-US" b="1" dirty="0" smtClean="0">
                <a:solidFill>
                  <a:srgbClr val="FFFF00"/>
                </a:solidFill>
              </a:rPr>
              <a:t>No man takes it from me, but I lay it down of myself</a:t>
            </a:r>
            <a:r>
              <a:rPr lang="en-US" dirty="0" smtClean="0">
                <a:solidFill>
                  <a:srgbClr val="FFFF00"/>
                </a:solidFill>
              </a:rPr>
              <a:t>. I have power to lay it down, </a:t>
            </a:r>
            <a:r>
              <a:rPr lang="en-US" b="1" dirty="0" smtClean="0">
                <a:solidFill>
                  <a:srgbClr val="FFFF00"/>
                </a:solidFill>
              </a:rPr>
              <a:t>and I have power to take it again</a:t>
            </a:r>
            <a:r>
              <a:rPr lang="en-US" dirty="0" smtClean="0">
                <a:solidFill>
                  <a:srgbClr val="FFFF00"/>
                </a:solidFill>
              </a:rPr>
              <a:t>. This commandment have I received of my Father.  AKJV</a:t>
            </a:r>
          </a:p>
          <a:p>
            <a:endParaRPr lang="en-US" dirty="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239962"/>
          </a:xfrm>
        </p:spPr>
        <p:txBody>
          <a:bodyPr>
            <a:normAutofit/>
          </a:bodyPr>
          <a:lstStyle/>
          <a:p>
            <a:r>
              <a:rPr lang="en-US" sz="2800" dirty="0" smtClean="0">
                <a:solidFill>
                  <a:srgbClr val="92D050"/>
                </a:solidFill>
              </a:rPr>
              <a:t>Hebrews 13:8 </a:t>
            </a:r>
            <a:r>
              <a:rPr lang="en-US" sz="2800" b="1" dirty="0" smtClean="0">
                <a:solidFill>
                  <a:srgbClr val="FFC000"/>
                </a:solidFill>
              </a:rPr>
              <a:t>Jesus Christ the same yesterday, and to day, and for ever</a:t>
            </a:r>
            <a:r>
              <a:rPr lang="en-US" sz="2800" dirty="0" smtClean="0">
                <a:solidFill>
                  <a:srgbClr val="FFC000"/>
                </a:solidFill>
              </a:rPr>
              <a:t>.  AKJV</a:t>
            </a:r>
            <a:r>
              <a:rPr lang="en-US" dirty="0" smtClean="0"/>
              <a:t/>
            </a:r>
            <a:br>
              <a:rPr lang="en-US" dirty="0" smtClean="0"/>
            </a:br>
            <a:endParaRPr lang="en-US" dirty="0"/>
          </a:p>
        </p:txBody>
      </p:sp>
      <p:sp>
        <p:nvSpPr>
          <p:cNvPr id="3" name="Content Placeholder 2"/>
          <p:cNvSpPr>
            <a:spLocks noGrp="1"/>
          </p:cNvSpPr>
          <p:nvPr>
            <p:ph idx="1"/>
          </p:nvPr>
        </p:nvSpPr>
        <p:spPr/>
        <p:txBody>
          <a:bodyPr/>
          <a:lstStyle/>
          <a:p>
            <a:r>
              <a:rPr lang="en-US" dirty="0" smtClean="0">
                <a:solidFill>
                  <a:srgbClr val="FFFF00"/>
                </a:solidFill>
              </a:rPr>
              <a:t>This is an incredibly important statement…..Christ not only found a way to silence and then remove the TE infestation, but was able to do it in such a way as to preserve the uniqueness of our personalities, memories and emotions.  In other words, keep us intact without defect or loss.  AMAZING!!!!</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nchor="ctr">
            <a:normAutofit fontScale="90000"/>
          </a:bodyPr>
          <a:lstStyle/>
          <a:p>
            <a:r>
              <a:rPr lang="en-US" b="1" dirty="0" smtClean="0">
                <a:solidFill>
                  <a:srgbClr val="FFC000"/>
                </a:solidFill>
              </a:rPr>
              <a:t>IN CONCLUSION</a:t>
            </a:r>
            <a:r>
              <a:rPr lang="en-US" b="1" dirty="0" smtClean="0"/>
              <a:t/>
            </a:r>
            <a:br>
              <a:rPr lang="en-US" b="1" dirty="0" smtClean="0"/>
            </a:br>
            <a:endParaRPr lang="en-US" dirty="0"/>
          </a:p>
        </p:txBody>
      </p:sp>
      <p:sp>
        <p:nvSpPr>
          <p:cNvPr id="3" name="Content Placeholder 2"/>
          <p:cNvSpPr>
            <a:spLocks noGrp="1"/>
          </p:cNvSpPr>
          <p:nvPr>
            <p:ph idx="1"/>
          </p:nvPr>
        </p:nvSpPr>
        <p:spPr/>
        <p:txBody>
          <a:bodyPr anchor="ctr"/>
          <a:lstStyle/>
          <a:p>
            <a:r>
              <a:rPr lang="en-US" dirty="0" smtClean="0">
                <a:solidFill>
                  <a:srgbClr val="92D050"/>
                </a:solidFill>
              </a:rPr>
              <a:t>Romans 5:10 </a:t>
            </a:r>
            <a:r>
              <a:rPr lang="en-US" dirty="0" smtClean="0">
                <a:solidFill>
                  <a:srgbClr val="FFFF00"/>
                </a:solidFill>
              </a:rPr>
              <a:t>For if, when we were enemies, we were reconciled to God by the death of his Son, much more, being reconciled, we shall be saved by his life.  AJKV</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dirty="0" smtClean="0">
                <a:solidFill>
                  <a:srgbClr val="FFC000"/>
                </a:solidFill>
              </a:rPr>
              <a:t>First, God must deal with Adam and Eve’s “new fallen” nature.</a:t>
            </a:r>
            <a:endParaRPr lang="en-US" sz="2800" dirty="0">
              <a:solidFill>
                <a:srgbClr val="FFC000"/>
              </a:solidFill>
            </a:endParaRPr>
          </a:p>
        </p:txBody>
      </p:sp>
      <p:sp>
        <p:nvSpPr>
          <p:cNvPr id="3" name="Content Placeholder 2"/>
          <p:cNvSpPr>
            <a:spLocks noGrp="1"/>
          </p:cNvSpPr>
          <p:nvPr>
            <p:ph idx="1"/>
          </p:nvPr>
        </p:nvSpPr>
        <p:spPr>
          <a:xfrm>
            <a:off x="457200" y="1600200"/>
            <a:ext cx="8229600" cy="4724400"/>
          </a:xfrm>
        </p:spPr>
        <p:txBody>
          <a:bodyPr>
            <a:normAutofit/>
          </a:bodyPr>
          <a:lstStyle/>
          <a:p>
            <a:pPr>
              <a:buNone/>
            </a:pPr>
            <a:r>
              <a:rPr lang="en-US" dirty="0" smtClean="0">
                <a:solidFill>
                  <a:srgbClr val="FFFF00"/>
                </a:solidFill>
              </a:rPr>
              <a:t>“And the LORD God said unto the serpent, Because thou hast done this, thou [art] cursed above all cattle, and above every beast of the field; upon thy belly shalt thou go, and dust shalt thou eat all the days of thy life:  </a:t>
            </a:r>
          </a:p>
          <a:p>
            <a:pPr>
              <a:buNone/>
            </a:pPr>
            <a:r>
              <a:rPr lang="en-US" dirty="0" smtClean="0">
                <a:solidFill>
                  <a:srgbClr val="FFFF00"/>
                </a:solidFill>
              </a:rPr>
              <a:t>And I will put enmity between thee and the woman, and </a:t>
            </a:r>
            <a:r>
              <a:rPr lang="en-US" b="1" u="sng" dirty="0" smtClean="0">
                <a:solidFill>
                  <a:srgbClr val="FFC000"/>
                </a:solidFill>
              </a:rPr>
              <a:t>between thy seed and her seed</a:t>
            </a:r>
            <a:r>
              <a:rPr lang="en-US" dirty="0" smtClean="0">
                <a:solidFill>
                  <a:srgbClr val="FFFF00"/>
                </a:solidFill>
              </a:rPr>
              <a:t>; it shall bruise thy head, and thou shalt bruise his heel.”  Genesis 3:14, 15 KJV</a:t>
            </a:r>
          </a:p>
          <a:p>
            <a:pPr>
              <a:buNone/>
            </a:pPr>
            <a:endParaRPr lang="en-US" dirty="0">
              <a:solidFill>
                <a:srgbClr val="FFFF00"/>
              </a:solidFill>
            </a:endParaRPr>
          </a:p>
        </p:txBody>
      </p:sp>
      <p:sp>
        <p:nvSpPr>
          <p:cNvPr id="4" name="Rectangle 3"/>
          <p:cNvSpPr/>
          <p:nvPr/>
        </p:nvSpPr>
        <p:spPr>
          <a:xfrm>
            <a:off x="4479635" y="2967335"/>
            <a:ext cx="184730" cy="923330"/>
          </a:xfrm>
          <a:prstGeom prst="rect">
            <a:avLst/>
          </a:prstGeom>
          <a:noFill/>
        </p:spPr>
        <p:txBody>
          <a:bodyPr wrap="none" lIns="91440" tIns="45720" rIns="91440" bIns="45720">
            <a:spAutoFit/>
          </a:bodyPr>
          <a:lstStyle/>
          <a:p>
            <a:pPr algn="ctr"/>
            <a:endParaRPr lang="en-US" sz="54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rgbClr val="FFC000"/>
                </a:solidFill>
              </a:rPr>
              <a:t>What did God mean by the term “put enmity” between the Devil’s “</a:t>
            </a:r>
            <a:r>
              <a:rPr lang="en-US" sz="2800" b="1" dirty="0" smtClean="0">
                <a:solidFill>
                  <a:srgbClr val="FFC000"/>
                </a:solidFill>
              </a:rPr>
              <a:t>seed</a:t>
            </a:r>
            <a:r>
              <a:rPr lang="en-US" sz="2800" dirty="0" smtClean="0">
                <a:solidFill>
                  <a:srgbClr val="FFC000"/>
                </a:solidFill>
              </a:rPr>
              <a:t>” and the woman’s “</a:t>
            </a:r>
            <a:r>
              <a:rPr lang="en-US" sz="2800" b="1" dirty="0" smtClean="0">
                <a:solidFill>
                  <a:srgbClr val="FFC000"/>
                </a:solidFill>
              </a:rPr>
              <a:t>seed</a:t>
            </a:r>
            <a:r>
              <a:rPr lang="en-US" sz="2800" dirty="0" smtClean="0">
                <a:solidFill>
                  <a:srgbClr val="FFC000"/>
                </a:solidFill>
              </a:rPr>
              <a:t>”?</a:t>
            </a:r>
            <a:endParaRPr lang="en-US" sz="2800" dirty="0">
              <a:solidFill>
                <a:srgbClr val="FFC000"/>
              </a:solidFill>
            </a:endParaRPr>
          </a:p>
        </p:txBody>
      </p:sp>
      <p:sp>
        <p:nvSpPr>
          <p:cNvPr id="3" name="Content Placeholder 2"/>
          <p:cNvSpPr>
            <a:spLocks noGrp="1"/>
          </p:cNvSpPr>
          <p:nvPr>
            <p:ph idx="1"/>
          </p:nvPr>
        </p:nvSpPr>
        <p:spPr>
          <a:xfrm>
            <a:off x="457200" y="1371600"/>
            <a:ext cx="8229600" cy="5334000"/>
          </a:xfrm>
        </p:spPr>
        <p:txBody>
          <a:bodyPr>
            <a:normAutofit/>
          </a:bodyPr>
          <a:lstStyle/>
          <a:p>
            <a:pPr>
              <a:buNone/>
            </a:pPr>
            <a:r>
              <a:rPr lang="en-US" dirty="0" smtClean="0">
                <a:solidFill>
                  <a:srgbClr val="FFC000"/>
                </a:solidFill>
              </a:rPr>
              <a:t>Seed = zera‛</a:t>
            </a:r>
          </a:p>
          <a:p>
            <a:pPr algn="just">
              <a:buNone/>
            </a:pPr>
            <a:r>
              <a:rPr lang="en-US" sz="2400" b="1" dirty="0" smtClean="0">
                <a:solidFill>
                  <a:srgbClr val="FFFF00"/>
                </a:solidFill>
              </a:rPr>
              <a:t>BDB Definition:</a:t>
            </a:r>
            <a:endParaRPr lang="en-US" sz="2400" dirty="0" smtClean="0">
              <a:solidFill>
                <a:srgbClr val="FFFF00"/>
              </a:solidFill>
            </a:endParaRPr>
          </a:p>
          <a:p>
            <a:pPr algn="just">
              <a:buNone/>
            </a:pPr>
            <a:r>
              <a:rPr lang="en-US" sz="2400" dirty="0" smtClean="0">
                <a:solidFill>
                  <a:srgbClr val="FFFF00"/>
                </a:solidFill>
              </a:rPr>
              <a:t>1) seed, sowing, offspring</a:t>
            </a:r>
          </a:p>
          <a:p>
            <a:pPr algn="just">
              <a:buNone/>
            </a:pPr>
            <a:r>
              <a:rPr lang="en-US" sz="2400" dirty="0" smtClean="0">
                <a:solidFill>
                  <a:srgbClr val="FFFF00"/>
                </a:solidFill>
              </a:rPr>
              <a:t>1a) a sowing</a:t>
            </a:r>
          </a:p>
          <a:p>
            <a:pPr algn="just">
              <a:buNone/>
            </a:pPr>
            <a:r>
              <a:rPr lang="en-US" sz="2400" dirty="0" smtClean="0">
                <a:solidFill>
                  <a:srgbClr val="FFFF00"/>
                </a:solidFill>
              </a:rPr>
              <a:t>1b) seed</a:t>
            </a:r>
          </a:p>
          <a:p>
            <a:pPr algn="just">
              <a:buNone/>
            </a:pPr>
            <a:r>
              <a:rPr lang="en-US" sz="2400" dirty="0" smtClean="0">
                <a:solidFill>
                  <a:srgbClr val="FFFF00"/>
                </a:solidFill>
              </a:rPr>
              <a:t>1c) </a:t>
            </a:r>
            <a:r>
              <a:rPr lang="en-US" sz="2400" b="1" u="sng" dirty="0" smtClean="0">
                <a:solidFill>
                  <a:srgbClr val="FFC000"/>
                </a:solidFill>
              </a:rPr>
              <a:t>semen virile</a:t>
            </a:r>
            <a:endParaRPr lang="en-US" sz="2400" u="sng" dirty="0" smtClean="0">
              <a:solidFill>
                <a:srgbClr val="FFC000"/>
              </a:solidFill>
            </a:endParaRPr>
          </a:p>
          <a:p>
            <a:pPr algn="just">
              <a:buNone/>
            </a:pPr>
            <a:r>
              <a:rPr lang="en-US" sz="2400" dirty="0" smtClean="0">
                <a:solidFill>
                  <a:srgbClr val="FFFF00"/>
                </a:solidFill>
              </a:rPr>
              <a:t>1d) </a:t>
            </a:r>
            <a:r>
              <a:rPr lang="en-US" sz="2400" u="sng" dirty="0" smtClean="0">
                <a:solidFill>
                  <a:srgbClr val="FFFF00"/>
                </a:solidFill>
              </a:rPr>
              <a:t>offspring, descendants, posterity, children</a:t>
            </a:r>
          </a:p>
          <a:p>
            <a:pPr algn="just">
              <a:buNone/>
            </a:pPr>
            <a:r>
              <a:rPr lang="en-US" sz="2400" dirty="0" smtClean="0">
                <a:solidFill>
                  <a:srgbClr val="FFFF00"/>
                </a:solidFill>
              </a:rPr>
              <a:t>1e) of moral quality</a:t>
            </a:r>
          </a:p>
          <a:p>
            <a:pPr algn="just">
              <a:buNone/>
            </a:pPr>
            <a:r>
              <a:rPr lang="en-US" sz="2400" dirty="0" smtClean="0">
                <a:solidFill>
                  <a:srgbClr val="FFFF00"/>
                </a:solidFill>
              </a:rPr>
              <a:t>1e1) a practitioner of righteousness (figuratively)</a:t>
            </a:r>
          </a:p>
          <a:p>
            <a:pPr algn="just">
              <a:buNone/>
            </a:pPr>
            <a:r>
              <a:rPr lang="en-US" sz="2400" dirty="0" smtClean="0">
                <a:solidFill>
                  <a:srgbClr val="FFFF00"/>
                </a:solidFill>
              </a:rPr>
              <a:t>1f) sowing time (by metonymy)</a:t>
            </a:r>
          </a:p>
          <a:p>
            <a:pPr algn="just">
              <a:buNone/>
            </a:pPr>
            <a:r>
              <a:rPr lang="en-US" sz="2400" b="1" dirty="0" smtClean="0">
                <a:solidFill>
                  <a:srgbClr val="FFFF00"/>
                </a:solidFill>
              </a:rPr>
              <a:t>Part of Speech:</a:t>
            </a:r>
            <a:r>
              <a:rPr lang="en-US" sz="2400" dirty="0" smtClean="0">
                <a:solidFill>
                  <a:srgbClr val="FFFF00"/>
                </a:solidFill>
              </a:rPr>
              <a:t> noun masculine</a:t>
            </a:r>
          </a:p>
          <a:p>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endParaRPr lang="en-US" dirty="0"/>
          </a:p>
        </p:txBody>
      </p:sp>
      <p:sp>
        <p:nvSpPr>
          <p:cNvPr id="3" name="Content Placeholder 2"/>
          <p:cNvSpPr>
            <a:spLocks noGrp="1"/>
          </p:cNvSpPr>
          <p:nvPr>
            <p:ph idx="1"/>
          </p:nvPr>
        </p:nvSpPr>
        <p:spPr>
          <a:xfrm>
            <a:off x="457200" y="1219200"/>
            <a:ext cx="8229600" cy="4906963"/>
          </a:xfrm>
        </p:spPr>
        <p:txBody>
          <a:bodyPr>
            <a:normAutofit/>
          </a:bodyPr>
          <a:lstStyle/>
          <a:p>
            <a:r>
              <a:rPr lang="en-US" b="1" dirty="0" smtClean="0">
                <a:solidFill>
                  <a:srgbClr val="FFFF00"/>
                </a:solidFill>
              </a:rPr>
              <a:t>G4690 - Strong’s Number - Greek</a:t>
            </a:r>
          </a:p>
          <a:p>
            <a:r>
              <a:rPr lang="en-US" dirty="0" smtClean="0">
                <a:solidFill>
                  <a:srgbClr val="FFFF00"/>
                </a:solidFill>
              </a:rPr>
              <a:t>sperma 	</a:t>
            </a:r>
            <a:r>
              <a:rPr lang="en-US" sz="2800" dirty="0" smtClean="0">
                <a:solidFill>
                  <a:srgbClr val="FFFF00"/>
                </a:solidFill>
              </a:rPr>
              <a:t>H319</a:t>
            </a:r>
            <a:r>
              <a:rPr lang="en-US" dirty="0" smtClean="0">
                <a:solidFill>
                  <a:srgbClr val="FFFF00"/>
                </a:solidFill>
              </a:rPr>
              <a:t>	          acharit - </a:t>
            </a:r>
            <a:r>
              <a:rPr lang="en-US" sz="2400" dirty="0" smtClean="0">
                <a:solidFill>
                  <a:srgbClr val="FFFF00"/>
                </a:solidFill>
              </a:rPr>
              <a:t>after part, end</a:t>
            </a:r>
          </a:p>
          <a:p>
            <a:r>
              <a:rPr lang="en-US" dirty="0" smtClean="0">
                <a:solidFill>
                  <a:srgbClr val="FFFF00"/>
                </a:solidFill>
              </a:rPr>
              <a:t> sperma 	</a:t>
            </a:r>
            <a:r>
              <a:rPr lang="en-US" sz="2800" dirty="0" smtClean="0">
                <a:solidFill>
                  <a:srgbClr val="FFFF00"/>
                </a:solidFill>
              </a:rPr>
              <a:t>H1121</a:t>
            </a:r>
            <a:r>
              <a:rPr lang="en-US" dirty="0" smtClean="0">
                <a:solidFill>
                  <a:srgbClr val="FFFF00"/>
                </a:solidFill>
              </a:rPr>
              <a:t>	ben - </a:t>
            </a:r>
            <a:r>
              <a:rPr lang="en-US" sz="2400" dirty="0" smtClean="0">
                <a:solidFill>
                  <a:srgbClr val="FFFF00"/>
                </a:solidFill>
              </a:rPr>
              <a:t>son, grandson, child</a:t>
            </a:r>
          </a:p>
          <a:p>
            <a:r>
              <a:rPr lang="en-US" dirty="0" smtClean="0">
                <a:solidFill>
                  <a:srgbClr val="FFFF00"/>
                </a:solidFill>
              </a:rPr>
              <a:t> sperma 	</a:t>
            </a:r>
            <a:r>
              <a:rPr lang="en-US" sz="2800" dirty="0" smtClean="0">
                <a:solidFill>
                  <a:srgbClr val="FFFF00"/>
                </a:solidFill>
              </a:rPr>
              <a:t>H1320</a:t>
            </a:r>
            <a:r>
              <a:rPr lang="en-US" dirty="0" smtClean="0">
                <a:solidFill>
                  <a:srgbClr val="FFFF00"/>
                </a:solidFill>
              </a:rPr>
              <a:t>	basar - </a:t>
            </a:r>
            <a:r>
              <a:rPr lang="en-US" sz="2400" dirty="0" smtClean="0">
                <a:solidFill>
                  <a:srgbClr val="FFFF00"/>
                </a:solidFill>
              </a:rPr>
              <a:t> flesh</a:t>
            </a:r>
          </a:p>
          <a:p>
            <a:r>
              <a:rPr lang="en-US" dirty="0" smtClean="0">
                <a:solidFill>
                  <a:srgbClr val="FFFF00"/>
                </a:solidFill>
              </a:rPr>
              <a:t> sperma 	</a:t>
            </a:r>
            <a:r>
              <a:rPr lang="en-US" sz="2800" dirty="0" smtClean="0">
                <a:solidFill>
                  <a:srgbClr val="FFFF00"/>
                </a:solidFill>
              </a:rPr>
              <a:t>H2233</a:t>
            </a:r>
            <a:r>
              <a:rPr lang="en-US" dirty="0" smtClean="0">
                <a:solidFill>
                  <a:srgbClr val="FFFF00"/>
                </a:solidFill>
              </a:rPr>
              <a:t>	</a:t>
            </a:r>
            <a:r>
              <a:rPr lang="en-US" dirty="0" smtClean="0">
                <a:solidFill>
                  <a:srgbClr val="FFC000"/>
                </a:solidFill>
              </a:rPr>
              <a:t>zera - </a:t>
            </a:r>
            <a:r>
              <a:rPr lang="en-US" sz="2400" dirty="0" smtClean="0">
                <a:solidFill>
                  <a:srgbClr val="FFC000"/>
                </a:solidFill>
              </a:rPr>
              <a:t>seed, sowing, semen virile</a:t>
            </a:r>
          </a:p>
          <a:p>
            <a:r>
              <a:rPr lang="en-US" dirty="0" smtClean="0">
                <a:solidFill>
                  <a:srgbClr val="FFFF00"/>
                </a:solidFill>
              </a:rPr>
              <a:t> sperma 	</a:t>
            </a:r>
            <a:r>
              <a:rPr lang="en-US" sz="2800" dirty="0" smtClean="0">
                <a:solidFill>
                  <a:srgbClr val="FFFF00"/>
                </a:solidFill>
              </a:rPr>
              <a:t>H5209</a:t>
            </a:r>
            <a:r>
              <a:rPr lang="en-US" dirty="0" smtClean="0">
                <a:solidFill>
                  <a:srgbClr val="FFFF00"/>
                </a:solidFill>
              </a:rPr>
              <a:t>	nin - </a:t>
            </a:r>
            <a:r>
              <a:rPr lang="en-US" sz="2400" dirty="0" smtClean="0">
                <a:solidFill>
                  <a:srgbClr val="FFFF00"/>
                </a:solidFill>
              </a:rPr>
              <a:t>offspring, posterity</a:t>
            </a:r>
          </a:p>
          <a:p>
            <a:r>
              <a:rPr lang="en-US" dirty="0" smtClean="0">
                <a:solidFill>
                  <a:srgbClr val="FFFF00"/>
                </a:solidFill>
              </a:rPr>
              <a:t> sperma 	</a:t>
            </a:r>
            <a:r>
              <a:rPr lang="en-US" sz="2800" dirty="0" smtClean="0">
                <a:solidFill>
                  <a:srgbClr val="FFFF00"/>
                </a:solidFill>
              </a:rPr>
              <a:t>H5220</a:t>
            </a:r>
            <a:r>
              <a:rPr lang="en-US" dirty="0" smtClean="0">
                <a:solidFill>
                  <a:srgbClr val="FFFF00"/>
                </a:solidFill>
              </a:rPr>
              <a:t>	nekhed - </a:t>
            </a:r>
            <a:r>
              <a:rPr lang="en-US" dirty="0" smtClean="0"/>
              <a:t> </a:t>
            </a:r>
            <a:r>
              <a:rPr lang="en-US" sz="2400" dirty="0" smtClean="0">
                <a:solidFill>
                  <a:srgbClr val="FFFF00"/>
                </a:solidFill>
              </a:rPr>
              <a:t>progeny, posterity</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295400"/>
          </a:xfrm>
        </p:spPr>
        <p:txBody>
          <a:bodyPr anchor="t">
            <a:normAutofit fontScale="90000"/>
          </a:bodyPr>
          <a:lstStyle/>
          <a:p>
            <a:pPr algn="l"/>
            <a:r>
              <a:rPr lang="en-US" dirty="0" smtClean="0">
                <a:solidFill>
                  <a:srgbClr val="FFC000"/>
                </a:solidFill>
                <a:latin typeface="SBL Greek" pitchFamily="2" charset="0"/>
                <a:ea typeface="SBL Greek" pitchFamily="2" charset="0"/>
              </a:rPr>
              <a:t>σπέρμα</a:t>
            </a:r>
            <a:r>
              <a:rPr lang="en-US" dirty="0" smtClean="0">
                <a:solidFill>
                  <a:srgbClr val="FFC000"/>
                </a:solidFill>
              </a:rPr>
              <a:t/>
            </a:r>
            <a:br>
              <a:rPr lang="en-US" dirty="0" smtClean="0">
                <a:solidFill>
                  <a:srgbClr val="FFC000"/>
                </a:solidFill>
              </a:rPr>
            </a:br>
            <a:r>
              <a:rPr lang="en-US" dirty="0" smtClean="0">
                <a:solidFill>
                  <a:srgbClr val="FFC000"/>
                </a:solidFill>
              </a:rPr>
              <a:t>sperma</a:t>
            </a:r>
            <a:endParaRPr lang="en-US" dirty="0">
              <a:solidFill>
                <a:srgbClr val="FFC000"/>
              </a:solidFill>
            </a:endParaRPr>
          </a:p>
        </p:txBody>
      </p:sp>
      <p:sp>
        <p:nvSpPr>
          <p:cNvPr id="3" name="Content Placeholder 2"/>
          <p:cNvSpPr>
            <a:spLocks noGrp="1"/>
          </p:cNvSpPr>
          <p:nvPr>
            <p:ph idx="1"/>
          </p:nvPr>
        </p:nvSpPr>
        <p:spPr>
          <a:xfrm>
            <a:off x="457200" y="1371600"/>
            <a:ext cx="8229600" cy="5486400"/>
          </a:xfrm>
        </p:spPr>
        <p:txBody>
          <a:bodyPr>
            <a:normAutofit/>
          </a:bodyPr>
          <a:lstStyle/>
          <a:p>
            <a:pPr>
              <a:buNone/>
            </a:pPr>
            <a:r>
              <a:rPr lang="en-US" sz="1800" b="1" dirty="0" smtClean="0">
                <a:solidFill>
                  <a:srgbClr val="FFC000"/>
                </a:solidFill>
              </a:rPr>
              <a:t>Thayer Definition:</a:t>
            </a:r>
            <a:endParaRPr lang="en-US" sz="1800" dirty="0" smtClean="0">
              <a:solidFill>
                <a:srgbClr val="FFC000"/>
              </a:solidFill>
            </a:endParaRPr>
          </a:p>
          <a:p>
            <a:pPr>
              <a:buNone/>
            </a:pPr>
            <a:r>
              <a:rPr lang="en-US" sz="1800" dirty="0" smtClean="0">
                <a:solidFill>
                  <a:srgbClr val="FFFF00"/>
                </a:solidFill>
              </a:rPr>
              <a:t>1) from which a plant germinates</a:t>
            </a:r>
          </a:p>
          <a:p>
            <a:pPr>
              <a:buNone/>
            </a:pPr>
            <a:r>
              <a:rPr lang="en-US" sz="1800" dirty="0" smtClean="0">
                <a:solidFill>
                  <a:srgbClr val="FFFF00"/>
                </a:solidFill>
              </a:rPr>
              <a:t>1a) the seed, i.e. the grain or kernel which contains within itself the germ of the future plants</a:t>
            </a:r>
          </a:p>
          <a:p>
            <a:pPr>
              <a:buNone/>
            </a:pPr>
            <a:r>
              <a:rPr lang="en-US" sz="1800" dirty="0" smtClean="0">
                <a:solidFill>
                  <a:srgbClr val="FFFF00"/>
                </a:solidFill>
              </a:rPr>
              <a:t>1a1) of the grains or kernels sown</a:t>
            </a:r>
          </a:p>
          <a:p>
            <a:pPr>
              <a:buNone/>
            </a:pPr>
            <a:r>
              <a:rPr lang="en-US" sz="1800" dirty="0" smtClean="0">
                <a:solidFill>
                  <a:srgbClr val="FFFF00"/>
                </a:solidFill>
              </a:rPr>
              <a:t>1b) metaphorically a seed, i.e. a residue, or a few survivors reserved as the germ of the next generation (just as seed is kept from the harvest for the sowing)</a:t>
            </a:r>
          </a:p>
          <a:p>
            <a:pPr>
              <a:buNone/>
            </a:pPr>
            <a:endParaRPr lang="en-US" sz="1800" dirty="0" smtClean="0">
              <a:solidFill>
                <a:srgbClr val="FFFF00"/>
              </a:solidFill>
            </a:endParaRPr>
          </a:p>
          <a:p>
            <a:pPr>
              <a:buNone/>
            </a:pPr>
            <a:r>
              <a:rPr lang="en-US" sz="1800" dirty="0" smtClean="0">
                <a:solidFill>
                  <a:srgbClr val="FFFF00"/>
                </a:solidFill>
              </a:rPr>
              <a:t>2) the </a:t>
            </a:r>
            <a:r>
              <a:rPr lang="en-US" sz="1800" b="1" dirty="0" smtClean="0">
                <a:solidFill>
                  <a:srgbClr val="92D050"/>
                </a:solidFill>
              </a:rPr>
              <a:t>semen virile</a:t>
            </a:r>
            <a:endParaRPr lang="en-US" sz="1800" dirty="0" smtClean="0">
              <a:solidFill>
                <a:srgbClr val="92D050"/>
              </a:solidFill>
            </a:endParaRPr>
          </a:p>
          <a:p>
            <a:pPr>
              <a:buNone/>
            </a:pPr>
            <a:r>
              <a:rPr lang="en-US" sz="1800" dirty="0" smtClean="0">
                <a:solidFill>
                  <a:srgbClr val="FFFF00"/>
                </a:solidFill>
              </a:rPr>
              <a:t>2a) the product of this semen, seed, children, offspring, progeny</a:t>
            </a:r>
          </a:p>
          <a:p>
            <a:pPr>
              <a:buNone/>
            </a:pPr>
            <a:r>
              <a:rPr lang="en-US" sz="1800" dirty="0" smtClean="0">
                <a:solidFill>
                  <a:srgbClr val="FFFF00"/>
                </a:solidFill>
              </a:rPr>
              <a:t>2b) family, tribe, posterity</a:t>
            </a:r>
          </a:p>
          <a:p>
            <a:pPr>
              <a:buNone/>
            </a:pPr>
            <a:r>
              <a:rPr lang="en-US" sz="1800" dirty="0" smtClean="0">
                <a:solidFill>
                  <a:srgbClr val="FFFF00"/>
                </a:solidFill>
              </a:rPr>
              <a:t>2c) whatever possesses vital force or life giving power</a:t>
            </a:r>
          </a:p>
          <a:p>
            <a:pPr>
              <a:buNone/>
            </a:pPr>
            <a:r>
              <a:rPr lang="en-US" sz="1800" dirty="0" smtClean="0">
                <a:solidFill>
                  <a:srgbClr val="FFFF00"/>
                </a:solidFill>
              </a:rPr>
              <a:t>2c1) of divine energy of the Holy Spirit operating within the soul by which we are regenerated</a:t>
            </a:r>
          </a:p>
          <a:p>
            <a:pPr>
              <a:buNone/>
            </a:pPr>
            <a:r>
              <a:rPr lang="en-US" sz="1800" b="1" dirty="0" smtClean="0">
                <a:solidFill>
                  <a:srgbClr val="FFFF00"/>
                </a:solidFill>
              </a:rPr>
              <a:t>Part of Speech:</a:t>
            </a:r>
            <a:r>
              <a:rPr lang="en-US" sz="1800" dirty="0" smtClean="0">
                <a:solidFill>
                  <a:srgbClr val="FFFF00"/>
                </a:solidFill>
              </a:rPr>
              <a:t> noun neuter</a:t>
            </a:r>
          </a:p>
          <a:p>
            <a:pPr>
              <a:buNone/>
            </a:pPr>
            <a:endParaRPr lang="en-US" sz="18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chor="t">
            <a:normAutofit fontScale="90000"/>
          </a:bodyPr>
          <a:lstStyle/>
          <a:p>
            <a:r>
              <a:rPr lang="en-US" sz="3600" u="sng" dirty="0" smtClean="0">
                <a:solidFill>
                  <a:srgbClr val="FFC000"/>
                </a:solidFill>
              </a:rPr>
              <a:t>Historical view of Genesis 3:15:</a:t>
            </a:r>
            <a:r>
              <a:rPr lang="en-US" u="sng" dirty="0" smtClean="0"/>
              <a:t/>
            </a:r>
            <a:br>
              <a:rPr lang="en-US" u="sng" dirty="0" smtClean="0"/>
            </a:br>
            <a:endParaRPr lang="en-US" dirty="0"/>
          </a:p>
        </p:txBody>
      </p:sp>
      <p:sp>
        <p:nvSpPr>
          <p:cNvPr id="3" name="Content Placeholder 2"/>
          <p:cNvSpPr>
            <a:spLocks noGrp="1"/>
          </p:cNvSpPr>
          <p:nvPr>
            <p:ph idx="1"/>
          </p:nvPr>
        </p:nvSpPr>
        <p:spPr>
          <a:xfrm>
            <a:off x="457200" y="1066800"/>
            <a:ext cx="8229600" cy="5334000"/>
          </a:xfrm>
        </p:spPr>
        <p:txBody>
          <a:bodyPr>
            <a:normAutofit/>
          </a:bodyPr>
          <a:lstStyle/>
          <a:p>
            <a:pPr>
              <a:buNone/>
            </a:pPr>
            <a:r>
              <a:rPr lang="en-US" sz="2400" dirty="0" smtClean="0">
                <a:solidFill>
                  <a:srgbClr val="FFFF00"/>
                </a:solidFill>
              </a:rPr>
              <a:t> You and this woman will hate each other; your descendants and hers will always be enemies. One of hers will strike you on the head, and you will strike him on the heel."   Genesis 3:15 CEV</a:t>
            </a:r>
          </a:p>
          <a:p>
            <a:pPr>
              <a:buNone/>
            </a:pPr>
            <a:r>
              <a:rPr lang="en-US" sz="2400" dirty="0" smtClean="0">
                <a:solidFill>
                  <a:srgbClr val="FFC000"/>
                </a:solidFill>
              </a:rPr>
              <a:t>The Adversary does not have any “descendants”, all of the “descendants” come from the woman and Adam (who is not even mentioned here…why?).</a:t>
            </a:r>
          </a:p>
          <a:p>
            <a:pPr algn="ctr">
              <a:lnSpc>
                <a:spcPct val="150000"/>
              </a:lnSpc>
              <a:buNone/>
            </a:pPr>
            <a:r>
              <a:rPr lang="en-US" u="sng" dirty="0" smtClean="0">
                <a:solidFill>
                  <a:srgbClr val="FFC000"/>
                </a:solidFill>
              </a:rPr>
              <a:t>Genomic view:</a:t>
            </a:r>
          </a:p>
          <a:p>
            <a:r>
              <a:rPr lang="en-US" sz="2400" dirty="0" smtClean="0">
                <a:solidFill>
                  <a:srgbClr val="FFFF00"/>
                </a:solidFill>
              </a:rPr>
              <a:t>And I will put enmity between thee and the woman, and between thy seed (Genetic Material) and her seed (Genetic Material); it shall bruise thy head, and thou shalt bruise his heel.                                                                 Gen 3:15 KJV</a:t>
            </a:r>
          </a:p>
          <a:p>
            <a:endParaRPr lang="en-US" sz="2400" dirty="0" smtClean="0">
              <a:solidFill>
                <a:srgbClr val="FFFF00"/>
              </a:solidFill>
            </a:endParaRPr>
          </a:p>
          <a:p>
            <a:pPr>
              <a:lnSpc>
                <a:spcPct val="150000"/>
              </a:lnSpc>
              <a:buNone/>
            </a:pPr>
            <a:endParaRPr lang="en-US" sz="2400" dirty="0" smtClean="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2400"/>
            <a:ext cx="8362335" cy="76200"/>
          </a:xfrm>
        </p:spPr>
        <p:txBody>
          <a:bodyPr>
            <a:normAutofit fontScale="90000"/>
          </a:bodyPr>
          <a:lstStyle/>
          <a:p>
            <a:endParaRPr lang="en-US" dirty="0"/>
          </a:p>
        </p:txBody>
      </p:sp>
      <p:pic>
        <p:nvPicPr>
          <p:cNvPr id="4" name="Content Placeholder 3" descr="Small RNAs as Guardians of the Genome0001.jpg"/>
          <p:cNvPicPr>
            <a:picLocks noGrp="1" noChangeAspect="1"/>
          </p:cNvPicPr>
          <p:nvPr>
            <p:ph idx="1"/>
          </p:nvPr>
        </p:nvPicPr>
        <p:blipFill>
          <a:blip r:embed="rId2" cstate="print"/>
          <a:stretch>
            <a:fillRect/>
          </a:stretch>
        </p:blipFill>
        <p:spPr>
          <a:xfrm>
            <a:off x="457200" y="228600"/>
            <a:ext cx="7162800" cy="3742944"/>
          </a:xfrm>
        </p:spPr>
      </p:pic>
      <p:pic>
        <p:nvPicPr>
          <p:cNvPr id="5" name="Picture 4" descr="Small RNAs as Guardians of the Genome0005.jpg"/>
          <p:cNvPicPr>
            <a:picLocks noChangeAspect="1"/>
          </p:cNvPicPr>
          <p:nvPr/>
        </p:nvPicPr>
        <p:blipFill>
          <a:blip r:embed="rId3" cstate="print"/>
          <a:stretch>
            <a:fillRect/>
          </a:stretch>
        </p:blipFill>
        <p:spPr>
          <a:xfrm>
            <a:off x="5410200" y="3962400"/>
            <a:ext cx="3190076" cy="2523744"/>
          </a:xfrm>
          <a:prstGeom prst="rect">
            <a:avLst/>
          </a:prstGeom>
        </p:spPr>
      </p:pic>
      <p:sp>
        <p:nvSpPr>
          <p:cNvPr id="7" name="TextBox 6"/>
          <p:cNvSpPr txBox="1"/>
          <p:nvPr/>
        </p:nvSpPr>
        <p:spPr>
          <a:xfrm>
            <a:off x="381000" y="6211669"/>
            <a:ext cx="3733800" cy="246221"/>
          </a:xfrm>
          <a:prstGeom prst="rect">
            <a:avLst/>
          </a:prstGeom>
          <a:noFill/>
        </p:spPr>
        <p:txBody>
          <a:bodyPr wrap="square" rtlCol="0">
            <a:spAutoFit/>
          </a:bodyPr>
          <a:lstStyle/>
          <a:p>
            <a:r>
              <a:rPr lang="en-US" sz="1000" dirty="0">
                <a:solidFill>
                  <a:schemeClr val="bg1"/>
                </a:solidFill>
              </a:rPr>
              <a:t>656 Cell 136,656–668,February20,2009 ª2009ElsevierInc.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endParaRPr lang="en-US" dirty="0"/>
          </a:p>
        </p:txBody>
      </p:sp>
      <p:pic>
        <p:nvPicPr>
          <p:cNvPr id="4" name="Content Placeholder 3" descr="Genomic imprinting- Mother maintains methylation marks0001.jpg"/>
          <p:cNvPicPr>
            <a:picLocks noGrp="1" noChangeAspect="1"/>
          </p:cNvPicPr>
          <p:nvPr>
            <p:ph idx="1"/>
          </p:nvPr>
        </p:nvPicPr>
        <p:blipFill>
          <a:blip r:embed="rId2" cstate="print"/>
          <a:stretch>
            <a:fillRect/>
          </a:stretch>
        </p:blipFill>
        <p:spPr>
          <a:xfrm>
            <a:off x="124584" y="1371600"/>
            <a:ext cx="8867016" cy="4360361"/>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Altered Methylation as a Precursor to Toxicity0001.jpg"/>
          <p:cNvPicPr>
            <a:picLocks noGrp="1" noChangeAspect="1"/>
          </p:cNvPicPr>
          <p:nvPr>
            <p:ph idx="1"/>
          </p:nvPr>
        </p:nvPicPr>
        <p:blipFill>
          <a:blip r:embed="rId2" cstate="print"/>
          <a:stretch>
            <a:fillRect/>
          </a:stretch>
        </p:blipFill>
        <p:spPr>
          <a:xfrm>
            <a:off x="1752600" y="609600"/>
            <a:ext cx="6172200" cy="5514975"/>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Talk Papers\Bobs 2nd Talk must Haves\Add-on jpgs\Copy of Transposon silencing - The extraordinary epigenetics of a transposon trap0001.jpg"/>
          <p:cNvPicPr>
            <a:picLocks noChangeAspect="1" noChangeArrowheads="1"/>
          </p:cNvPicPr>
          <p:nvPr/>
        </p:nvPicPr>
        <p:blipFill>
          <a:blip r:embed="rId2" cstate="print"/>
          <a:srcRect/>
          <a:stretch>
            <a:fillRect/>
          </a:stretch>
        </p:blipFill>
        <p:spPr bwMode="auto">
          <a:xfrm>
            <a:off x="228600" y="838200"/>
            <a:ext cx="7661423" cy="2805113"/>
          </a:xfrm>
          <a:prstGeom prst="rect">
            <a:avLst/>
          </a:prstGeom>
          <a:noFill/>
        </p:spPr>
      </p:pic>
      <p:pic>
        <p:nvPicPr>
          <p:cNvPr id="1027" name="Picture 3" descr="F:\Talk Papers\Bobs 2nd Talk must Haves\Add-on jpgs\Transposon silencing - The extraordinary epigenetics of a transposon trap0001.jpg"/>
          <p:cNvPicPr>
            <a:picLocks noChangeAspect="1" noChangeArrowheads="1"/>
          </p:cNvPicPr>
          <p:nvPr/>
        </p:nvPicPr>
        <p:blipFill>
          <a:blip r:embed="rId3" cstate="print"/>
          <a:srcRect/>
          <a:stretch>
            <a:fillRect/>
          </a:stretch>
        </p:blipFill>
        <p:spPr bwMode="auto">
          <a:xfrm>
            <a:off x="3581400" y="2895600"/>
            <a:ext cx="5396091" cy="257333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487362"/>
          </a:xfrm>
        </p:spPr>
        <p:txBody>
          <a:bodyPr>
            <a:normAutofit fontScale="90000"/>
          </a:bodyPr>
          <a:lstStyle/>
          <a:p>
            <a:endParaRPr lang="en-US" dirty="0"/>
          </a:p>
        </p:txBody>
      </p:sp>
      <p:sp>
        <p:nvSpPr>
          <p:cNvPr id="3" name="Content Placeholder 2"/>
          <p:cNvSpPr>
            <a:spLocks noGrp="1"/>
          </p:cNvSpPr>
          <p:nvPr>
            <p:ph idx="1"/>
          </p:nvPr>
        </p:nvSpPr>
        <p:spPr>
          <a:xfrm>
            <a:off x="457200" y="762000"/>
            <a:ext cx="8229600" cy="5638800"/>
          </a:xfrm>
        </p:spPr>
        <p:txBody>
          <a:bodyPr anchor="ctr">
            <a:normAutofit/>
          </a:bodyPr>
          <a:lstStyle/>
          <a:p>
            <a:pPr>
              <a:buNone/>
            </a:pPr>
            <a:r>
              <a:rPr lang="en-US" sz="2400" dirty="0" smtClean="0">
                <a:solidFill>
                  <a:srgbClr val="FFFF00"/>
                </a:solidFill>
              </a:rPr>
              <a:t>     </a:t>
            </a:r>
            <a:r>
              <a:rPr lang="en-US" sz="2800" u="sng" dirty="0" smtClean="0">
                <a:solidFill>
                  <a:srgbClr val="FFC000"/>
                </a:solidFill>
              </a:rPr>
              <a:t>There was nothing poisonous in the fruit of the tree of knowledge itself, nothing that would cause death in partaking of it. </a:t>
            </a:r>
            <a:r>
              <a:rPr lang="en-US" sz="2800" dirty="0" smtClean="0">
                <a:solidFill>
                  <a:srgbClr val="FFFF00"/>
                </a:solidFill>
              </a:rPr>
              <a:t>The tree had been placed in the garden to test their loyalty to God. The Lord designs that we shall contemplate the lesson that Adam failed to learn in his first experience, and would have us realize that the claims of God in this age are no less than they were in the Garden of Eden.</a:t>
            </a:r>
          </a:p>
          <a:p>
            <a:pPr>
              <a:buNone/>
            </a:pPr>
            <a:r>
              <a:rPr lang="en-US" sz="2800" dirty="0" smtClean="0">
                <a:solidFill>
                  <a:srgbClr val="FFFF00"/>
                </a:solidFill>
              </a:rPr>
              <a:t> </a:t>
            </a:r>
            <a:r>
              <a:rPr lang="en-US" sz="2800" dirty="0" smtClean="0"/>
              <a:t>                                              </a:t>
            </a:r>
            <a:r>
              <a:rPr lang="en-US" sz="2800" dirty="0" smtClean="0">
                <a:solidFill>
                  <a:srgbClr val="FFC000"/>
                </a:solidFill>
              </a:rPr>
              <a:t>{ST, February 13, 1896 par. 6} </a:t>
            </a:r>
            <a:r>
              <a:rPr lang="en-US" sz="2800" dirty="0" smtClean="0"/>
              <a:t/>
            </a:r>
            <a:br>
              <a:rPr lang="en-US" sz="2800" dirty="0" smtClean="0"/>
            </a:br>
            <a:endParaRPr lang="en-US"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endParaRPr lang="en-US" dirty="0"/>
          </a:p>
        </p:txBody>
      </p:sp>
      <p:sp>
        <p:nvSpPr>
          <p:cNvPr id="3" name="Content Placeholder 2"/>
          <p:cNvSpPr>
            <a:spLocks noGrp="1"/>
          </p:cNvSpPr>
          <p:nvPr>
            <p:ph idx="1"/>
          </p:nvPr>
        </p:nvSpPr>
        <p:spPr>
          <a:xfrm>
            <a:off x="457200" y="838200"/>
            <a:ext cx="8229600" cy="5287963"/>
          </a:xfrm>
        </p:spPr>
        <p:txBody>
          <a:bodyPr>
            <a:normAutofit/>
          </a:bodyPr>
          <a:lstStyle/>
          <a:p>
            <a:pPr>
              <a:buNone/>
            </a:pPr>
            <a:r>
              <a:rPr lang="en-US" sz="2800" dirty="0" smtClean="0">
                <a:solidFill>
                  <a:srgbClr val="FFC000"/>
                </a:solidFill>
              </a:rPr>
              <a:t>“</a:t>
            </a:r>
            <a:r>
              <a:rPr lang="en-US" sz="2800" u="sng" dirty="0" smtClean="0">
                <a:solidFill>
                  <a:srgbClr val="FFC000"/>
                </a:solidFill>
              </a:rPr>
              <a:t>Enmity between thy seed and her seed”:</a:t>
            </a:r>
            <a:endParaRPr lang="en-US" sz="2800" dirty="0" smtClean="0">
              <a:solidFill>
                <a:srgbClr val="FFC000"/>
              </a:solidFill>
            </a:endParaRPr>
          </a:p>
          <a:p>
            <a:pPr>
              <a:buNone/>
            </a:pPr>
            <a:r>
              <a:rPr lang="en-US" sz="2800" dirty="0" smtClean="0">
                <a:solidFill>
                  <a:srgbClr val="FFFF00"/>
                </a:solidFill>
              </a:rPr>
              <a:t> </a:t>
            </a:r>
          </a:p>
          <a:p>
            <a:pPr>
              <a:buNone/>
            </a:pPr>
            <a:r>
              <a:rPr lang="en-US" sz="2800" dirty="0" smtClean="0">
                <a:solidFill>
                  <a:srgbClr val="FFFF00"/>
                </a:solidFill>
              </a:rPr>
              <a:t>Hypothesis:</a:t>
            </a:r>
          </a:p>
          <a:p>
            <a:pPr>
              <a:buNone/>
            </a:pPr>
            <a:r>
              <a:rPr lang="en-US" sz="2800" dirty="0" smtClean="0">
                <a:solidFill>
                  <a:srgbClr val="FFFF00"/>
                </a:solidFill>
              </a:rPr>
              <a:t>The microRNA’s and DNA methylation are what God put in place after Adam and Eve sinned to keep them from dying within hours of ingesting the fruit.  These defense (plus undoubtedly others not discovered) mechanisms were implemented to counteract the lethal inoculation of TE’s.</a:t>
            </a:r>
          </a:p>
          <a:p>
            <a:endParaRPr lang="en-US" sz="2800" dirty="0">
              <a:solidFill>
                <a:srgbClr val="FFFF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533400"/>
            <a:ext cx="7772400" cy="2133600"/>
          </a:xfrm>
        </p:spPr>
        <p:txBody>
          <a:bodyPr>
            <a:normAutofit/>
          </a:bodyPr>
          <a:lstStyle/>
          <a:p>
            <a:pPr algn="l"/>
            <a:r>
              <a:rPr lang="en-US" sz="3200" dirty="0" smtClean="0">
                <a:solidFill>
                  <a:srgbClr val="FFC000"/>
                </a:solidFill>
              </a:rPr>
              <a:t>Since the Adversary is the “father of lies”, he cannot be trusted to tell us the consequences of embracing his version of reality or God’s.</a:t>
            </a:r>
            <a:r>
              <a:rPr lang="en-US" sz="3200" dirty="0" smtClean="0"/>
              <a:t/>
            </a:r>
            <a:br>
              <a:rPr lang="en-US" sz="3200" dirty="0" smtClean="0"/>
            </a:br>
            <a:endParaRPr lang="en-US" sz="3200" dirty="0">
              <a:solidFill>
                <a:srgbClr val="FFC000"/>
              </a:solidFill>
            </a:endParaRPr>
          </a:p>
        </p:txBody>
      </p:sp>
      <p:sp>
        <p:nvSpPr>
          <p:cNvPr id="5" name="Subtitle 4"/>
          <p:cNvSpPr>
            <a:spLocks noGrp="1"/>
          </p:cNvSpPr>
          <p:nvPr>
            <p:ph type="subTitle" idx="1"/>
          </p:nvPr>
        </p:nvSpPr>
        <p:spPr>
          <a:xfrm>
            <a:off x="609600" y="3657600"/>
            <a:ext cx="7924800" cy="1981200"/>
          </a:xfrm>
        </p:spPr>
        <p:txBody>
          <a:bodyPr>
            <a:normAutofit lnSpcReduction="10000"/>
          </a:bodyPr>
          <a:lstStyle/>
          <a:p>
            <a:pPr algn="l"/>
            <a:r>
              <a:rPr lang="en-US" dirty="0" smtClean="0">
                <a:solidFill>
                  <a:srgbClr val="FFC000"/>
                </a:solidFill>
              </a:rPr>
              <a:t>Therefore, only God can be trusted to reveal not only the true status of both “kingdoms”, but also to define the etiology and physical basis of the “second” death.</a:t>
            </a:r>
          </a:p>
          <a:p>
            <a:pPr algn="l"/>
            <a:endParaRPr lang="en-US" dirty="0">
              <a:solidFill>
                <a:srgbClr val="FFC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endParaRPr lang="en-US" dirty="0"/>
          </a:p>
        </p:txBody>
      </p:sp>
      <p:sp>
        <p:nvSpPr>
          <p:cNvPr id="3" name="Content Placeholder 2"/>
          <p:cNvSpPr>
            <a:spLocks noGrp="1"/>
          </p:cNvSpPr>
          <p:nvPr>
            <p:ph idx="1"/>
          </p:nvPr>
        </p:nvSpPr>
        <p:spPr>
          <a:xfrm>
            <a:off x="457200" y="914400"/>
            <a:ext cx="8229600" cy="5211763"/>
          </a:xfrm>
        </p:spPr>
        <p:txBody>
          <a:bodyPr anchor="ctr"/>
          <a:lstStyle/>
          <a:p>
            <a:pPr>
              <a:buNone/>
            </a:pPr>
            <a:r>
              <a:rPr lang="en-US" dirty="0" smtClean="0">
                <a:solidFill>
                  <a:srgbClr val="FFFF00"/>
                </a:solidFill>
              </a:rPr>
              <a:t>At this point, God has temporarily “suspended” the cause and affect relationship of sin and death (Second Death to be defined later).  Having done this, He still must clearly demonstrate or “explain” this death to the universe so that not only it’s dimensions are exhibited for all to see, but also it’s cause is fully unmasked.</a:t>
            </a:r>
          </a:p>
          <a:p>
            <a:pPr>
              <a:buNone/>
            </a:pP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534400" cy="1143000"/>
          </a:xfrm>
        </p:spPr>
        <p:txBody>
          <a:bodyPr anchor="b">
            <a:normAutofit fontScale="90000"/>
          </a:bodyPr>
          <a:lstStyle/>
          <a:p>
            <a:r>
              <a:rPr lang="en-US" sz="3600" dirty="0" smtClean="0">
                <a:solidFill>
                  <a:srgbClr val="FFC000"/>
                </a:solidFill>
              </a:rPr>
              <a:t>Christ took upon Himself human nature so that:</a:t>
            </a:r>
            <a:r>
              <a:rPr lang="en-US" sz="3200" dirty="0" smtClean="0"/>
              <a:t/>
            </a:r>
            <a:br>
              <a:rPr lang="en-US" sz="3200" dirty="0" smtClean="0"/>
            </a:br>
            <a:endParaRPr lang="en-US" sz="3200" dirty="0"/>
          </a:p>
        </p:txBody>
      </p:sp>
      <p:sp>
        <p:nvSpPr>
          <p:cNvPr id="3" name="Content Placeholder 2"/>
          <p:cNvSpPr>
            <a:spLocks noGrp="1"/>
          </p:cNvSpPr>
          <p:nvPr>
            <p:ph idx="1"/>
          </p:nvPr>
        </p:nvSpPr>
        <p:spPr>
          <a:xfrm>
            <a:off x="457200" y="2590800"/>
            <a:ext cx="8229600" cy="3124200"/>
          </a:xfrm>
        </p:spPr>
        <p:txBody>
          <a:bodyPr anchor="t"/>
          <a:lstStyle/>
          <a:p>
            <a:pPr marL="514350" indent="-514350">
              <a:buFont typeface="+mj-lt"/>
              <a:buAutoNum type="arabicPeriod"/>
            </a:pPr>
            <a:r>
              <a:rPr lang="en-US" dirty="0" smtClean="0">
                <a:solidFill>
                  <a:srgbClr val="FFFF00"/>
                </a:solidFill>
              </a:rPr>
              <a:t>He could formulate a “cure” for the TE “disease”.</a:t>
            </a:r>
          </a:p>
          <a:p>
            <a:pPr marL="514350" indent="-514350">
              <a:buFont typeface="+mj-lt"/>
              <a:buAutoNum type="arabicPeriod"/>
            </a:pPr>
            <a:r>
              <a:rPr lang="en-US" dirty="0" smtClean="0">
                <a:solidFill>
                  <a:srgbClr val="FFFF00"/>
                </a:solidFill>
              </a:rPr>
              <a:t>Demonstrate the “second” death.</a:t>
            </a:r>
          </a:p>
          <a:p>
            <a:pPr marL="514350" indent="-514350">
              <a:buFont typeface="+mj-lt"/>
              <a:buAutoNum type="arabicPeriod"/>
            </a:pPr>
            <a:r>
              <a:rPr lang="en-US" dirty="0" smtClean="0">
                <a:solidFill>
                  <a:srgbClr val="FFFF00"/>
                </a:solidFill>
              </a:rPr>
              <a:t>Reveal the Father to us.</a:t>
            </a:r>
          </a:p>
          <a:p>
            <a:pPr marL="514350" indent="-514350">
              <a:buNone/>
            </a:pPr>
            <a:endParaRPr lang="en-US" dirty="0" smtClean="0">
              <a:solidFill>
                <a:srgbClr val="FFFF00"/>
              </a:solidFill>
            </a:endParaRPr>
          </a:p>
          <a:p>
            <a:pPr marL="514350" indent="-514350">
              <a:buFont typeface="+mj-lt"/>
              <a:buAutoNum type="arabicPeriod"/>
            </a:pPr>
            <a:endParaRPr lang="en-US" dirty="0" smtClean="0">
              <a:solidFill>
                <a:srgbClr val="FFFF00"/>
              </a:solidFill>
            </a:endParaRPr>
          </a:p>
          <a:p>
            <a:pPr marL="514350" lvl="0" indent="-514350">
              <a:buFont typeface="+mj-lt"/>
              <a:buAutoNum type="arabicPeriod"/>
            </a:pPr>
            <a:endParaRPr lang="en-US" u="sng" dirty="0" smtClean="0">
              <a:solidFill>
                <a:srgbClr val="FFFF00"/>
              </a:solidFill>
            </a:endParaRPr>
          </a:p>
          <a:p>
            <a:pPr marL="514350" lvl="0" indent="-514350">
              <a:buNone/>
            </a:pPr>
            <a:endParaRPr lang="en-US"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4495800"/>
          </a:xfrm>
        </p:spPr>
        <p:txBody>
          <a:bodyPr>
            <a:normAutofit/>
          </a:bodyPr>
          <a:lstStyle/>
          <a:p>
            <a:pPr algn="l"/>
            <a:r>
              <a:rPr lang="en-US" sz="3200" dirty="0" smtClean="0">
                <a:solidFill>
                  <a:srgbClr val="FFFF00"/>
                </a:solidFill>
              </a:rPr>
              <a:t>But when the fullness of the time was come, God sent forth his Son, made of a woman, made under the law, To redeem them that were under the law, that we might receive the adoption of </a:t>
            </a:r>
            <a:br>
              <a:rPr lang="en-US" sz="3200" dirty="0" smtClean="0">
                <a:solidFill>
                  <a:srgbClr val="FFFF00"/>
                </a:solidFill>
              </a:rPr>
            </a:br>
            <a:r>
              <a:rPr lang="en-US" sz="3200" dirty="0" smtClean="0">
                <a:solidFill>
                  <a:srgbClr val="FFFF00"/>
                </a:solidFill>
              </a:rPr>
              <a:t>sons.                                   </a:t>
            </a:r>
            <a:r>
              <a:rPr lang="en-US" sz="3200" dirty="0" smtClean="0">
                <a:solidFill>
                  <a:srgbClr val="FFC000"/>
                </a:solidFill>
              </a:rPr>
              <a:t>Galatians 4:4,5  KJV</a:t>
            </a:r>
            <a:endParaRPr lang="en-US" sz="3200" dirty="0">
              <a:solidFill>
                <a:srgbClr val="FFC000"/>
              </a:solidFill>
            </a:endParaRPr>
          </a:p>
        </p:txBody>
      </p:sp>
      <p:sp>
        <p:nvSpPr>
          <p:cNvPr id="3" name="Content Placeholder 2"/>
          <p:cNvSpPr>
            <a:spLocks noGrp="1"/>
          </p:cNvSpPr>
          <p:nvPr>
            <p:ph idx="1"/>
          </p:nvPr>
        </p:nvSpPr>
        <p:spPr>
          <a:xfrm>
            <a:off x="457200" y="5715000"/>
            <a:ext cx="8229600" cy="411163"/>
          </a:xfrm>
        </p:spPr>
        <p:txBody>
          <a:bodyPr>
            <a:normAutofit fontScale="77500" lnSpcReduction="20000"/>
          </a:bodyPr>
          <a:lstStyle/>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28600"/>
            <a:ext cx="7772400" cy="2514600"/>
          </a:xfrm>
        </p:spPr>
        <p:txBody>
          <a:bodyPr>
            <a:normAutofit/>
          </a:bodyPr>
          <a:lstStyle/>
          <a:p>
            <a:pPr algn="l"/>
            <a:r>
              <a:rPr lang="en-US" sz="3200" b="1" dirty="0" smtClean="0">
                <a:solidFill>
                  <a:srgbClr val="FFC000"/>
                </a:solidFill>
              </a:rPr>
              <a:t>God/Heaven </a:t>
            </a:r>
            <a:r>
              <a:rPr lang="en-US" sz="3200" dirty="0" smtClean="0">
                <a:solidFill>
                  <a:srgbClr val="FFC000"/>
                </a:solidFill>
              </a:rPr>
              <a:t>provided 23 chromosomes</a:t>
            </a:r>
            <a:r>
              <a:rPr lang="en-US" sz="3200" b="1" dirty="0" smtClean="0">
                <a:solidFill>
                  <a:srgbClr val="FFC000"/>
                </a:solidFill>
              </a:rPr>
              <a:t/>
            </a:r>
            <a:br>
              <a:rPr lang="en-US" sz="3200" b="1" dirty="0" smtClean="0">
                <a:solidFill>
                  <a:srgbClr val="FFC000"/>
                </a:solidFill>
              </a:rPr>
            </a:br>
            <a:r>
              <a:rPr lang="en-US" sz="3200" dirty="0" smtClean="0">
                <a:solidFill>
                  <a:srgbClr val="FFC000"/>
                </a:solidFill>
              </a:rPr>
              <a:t>Mary provided 23 chromosomes</a:t>
            </a:r>
            <a:br>
              <a:rPr lang="en-US" sz="3200" dirty="0" smtClean="0">
                <a:solidFill>
                  <a:srgbClr val="FFC000"/>
                </a:solidFill>
              </a:rPr>
            </a:br>
            <a:endParaRPr lang="en-US" sz="3200" dirty="0">
              <a:solidFill>
                <a:srgbClr val="FFC000"/>
              </a:solidFill>
            </a:endParaRPr>
          </a:p>
        </p:txBody>
      </p:sp>
      <p:sp>
        <p:nvSpPr>
          <p:cNvPr id="5" name="Subtitle 4"/>
          <p:cNvSpPr>
            <a:spLocks noGrp="1"/>
          </p:cNvSpPr>
          <p:nvPr>
            <p:ph type="subTitle" idx="1"/>
          </p:nvPr>
        </p:nvSpPr>
        <p:spPr>
          <a:xfrm>
            <a:off x="533400" y="1447800"/>
            <a:ext cx="8153400" cy="5181600"/>
          </a:xfrm>
        </p:spPr>
        <p:txBody>
          <a:bodyPr/>
          <a:lstStyle/>
          <a:p>
            <a:pPr algn="l"/>
            <a:r>
              <a:rPr lang="en-US" dirty="0" smtClean="0">
                <a:solidFill>
                  <a:srgbClr val="FFC000"/>
                </a:solidFill>
              </a:rPr>
              <a:t>Hebrews 10:5 </a:t>
            </a:r>
            <a:r>
              <a:rPr lang="en-US" dirty="0" smtClean="0">
                <a:solidFill>
                  <a:srgbClr val="FFFF00"/>
                </a:solidFill>
              </a:rPr>
              <a:t>Why when he comes into the world, he said, Sacrifice and offering you would not, but a body have you prepared me:  AKJV</a:t>
            </a:r>
          </a:p>
          <a:p>
            <a:pPr algn="l"/>
            <a:r>
              <a:rPr lang="en-US" dirty="0" smtClean="0">
                <a:solidFill>
                  <a:srgbClr val="FFC000"/>
                </a:solidFill>
              </a:rPr>
              <a:t>Hebrews 2:16 </a:t>
            </a:r>
            <a:r>
              <a:rPr lang="en-US" dirty="0" smtClean="0">
                <a:solidFill>
                  <a:srgbClr val="FFFF00"/>
                </a:solidFill>
              </a:rPr>
              <a:t>For truly he took </a:t>
            </a:r>
            <a:r>
              <a:rPr lang="en-US" b="1" dirty="0" smtClean="0">
                <a:solidFill>
                  <a:srgbClr val="FFFF00"/>
                </a:solidFill>
              </a:rPr>
              <a:t>not </a:t>
            </a:r>
            <a:r>
              <a:rPr lang="en-US" dirty="0" smtClean="0">
                <a:solidFill>
                  <a:srgbClr val="FFFF00"/>
                </a:solidFill>
              </a:rPr>
              <a:t>on him the nature of angels; but he took on him the </a:t>
            </a:r>
            <a:r>
              <a:rPr lang="en-US" u="sng" dirty="0" smtClean="0">
                <a:solidFill>
                  <a:srgbClr val="FFFF00"/>
                </a:solidFill>
              </a:rPr>
              <a:t>seed</a:t>
            </a:r>
            <a:r>
              <a:rPr lang="en-US" dirty="0" smtClean="0">
                <a:solidFill>
                  <a:srgbClr val="FFFF00"/>
                </a:solidFill>
              </a:rPr>
              <a:t> of Abraham.   AKJV</a:t>
            </a:r>
          </a:p>
          <a:p>
            <a:pPr algn="l"/>
            <a:r>
              <a:rPr lang="en-US" dirty="0" smtClean="0">
                <a:solidFill>
                  <a:srgbClr val="FFC000"/>
                </a:solidFill>
              </a:rPr>
              <a:t>Romans 1:3 </a:t>
            </a:r>
            <a:r>
              <a:rPr lang="en-US" dirty="0" smtClean="0">
                <a:solidFill>
                  <a:srgbClr val="FFFF00"/>
                </a:solidFill>
              </a:rPr>
              <a:t>Concerning his Son Jesus Christ our Lord, which was made of the </a:t>
            </a:r>
            <a:r>
              <a:rPr lang="en-US" u="sng" dirty="0" smtClean="0">
                <a:solidFill>
                  <a:srgbClr val="FFFF00"/>
                </a:solidFill>
              </a:rPr>
              <a:t>seed </a:t>
            </a:r>
            <a:r>
              <a:rPr lang="en-US" dirty="0" smtClean="0">
                <a:solidFill>
                  <a:srgbClr val="FFFF00"/>
                </a:solidFill>
              </a:rPr>
              <a:t>of David according to the flesh; AKJV</a:t>
            </a:r>
          </a:p>
          <a:p>
            <a:pPr algn="l"/>
            <a:endParaRPr lang="en-US" dirty="0" smtClean="0">
              <a:solidFill>
                <a:srgbClr val="FFFF00"/>
              </a:solidFill>
            </a:endParaRPr>
          </a:p>
          <a:p>
            <a:pPr algn="l"/>
            <a:endParaRPr lang="en-US" dirty="0" smtClean="0">
              <a:solidFill>
                <a:srgbClr val="FFFF00"/>
              </a:solidFill>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219200"/>
          </a:xfrm>
        </p:spPr>
        <p:txBody>
          <a:bodyPr anchor="t">
            <a:normAutofit/>
          </a:bodyPr>
          <a:lstStyle/>
          <a:p>
            <a:pPr algn="l"/>
            <a:r>
              <a:rPr lang="en-US" sz="3200" dirty="0" smtClean="0">
                <a:solidFill>
                  <a:srgbClr val="FFC000"/>
                </a:solidFill>
              </a:rPr>
              <a:t>Who was Christ’s father?</a:t>
            </a:r>
            <a:r>
              <a:rPr lang="en-US" sz="3200" dirty="0" smtClean="0"/>
              <a:t/>
            </a:r>
            <a:br>
              <a:rPr lang="en-US" sz="3200" dirty="0" smtClean="0"/>
            </a:br>
            <a:endParaRPr lang="en-US" sz="3200" dirty="0"/>
          </a:p>
        </p:txBody>
      </p:sp>
      <p:sp>
        <p:nvSpPr>
          <p:cNvPr id="3" name="Content Placeholder 2"/>
          <p:cNvSpPr>
            <a:spLocks noGrp="1"/>
          </p:cNvSpPr>
          <p:nvPr>
            <p:ph idx="1"/>
          </p:nvPr>
        </p:nvSpPr>
        <p:spPr>
          <a:xfrm>
            <a:off x="457200" y="1752600"/>
            <a:ext cx="8229600" cy="4648200"/>
          </a:xfrm>
        </p:spPr>
        <p:txBody>
          <a:bodyPr>
            <a:normAutofit/>
          </a:bodyPr>
          <a:lstStyle/>
          <a:p>
            <a:pPr>
              <a:buNone/>
            </a:pPr>
            <a:r>
              <a:rPr lang="en-US" sz="2800" dirty="0" smtClean="0">
                <a:solidFill>
                  <a:srgbClr val="FFFF00"/>
                </a:solidFill>
              </a:rPr>
              <a:t> While he yet spoke, behold, a bright cloud overshadowed them: and behold a voice out of the cloud, which said, This is my beloved </a:t>
            </a:r>
            <a:r>
              <a:rPr lang="en-US" sz="2800" b="1" dirty="0" smtClean="0">
                <a:solidFill>
                  <a:srgbClr val="FFFF00"/>
                </a:solidFill>
              </a:rPr>
              <a:t>Son,</a:t>
            </a:r>
            <a:r>
              <a:rPr lang="en-US" sz="2800" dirty="0" smtClean="0">
                <a:solidFill>
                  <a:srgbClr val="FFFF00"/>
                </a:solidFill>
              </a:rPr>
              <a:t> in whom I am well pleased; hear you him.   Matthew 17:5  AKJV</a:t>
            </a:r>
          </a:p>
          <a:p>
            <a:pPr>
              <a:buNone/>
            </a:pPr>
            <a:endParaRPr lang="en-US" sz="2800" dirty="0" smtClean="0">
              <a:solidFill>
                <a:srgbClr val="FFFF00"/>
              </a:solidFill>
            </a:endParaRPr>
          </a:p>
          <a:p>
            <a:pPr>
              <a:buNone/>
            </a:pPr>
            <a:r>
              <a:rPr lang="en-US" sz="2800" dirty="0" smtClean="0">
                <a:solidFill>
                  <a:srgbClr val="FFFF00"/>
                </a:solidFill>
              </a:rPr>
              <a:t>These words spoke Jesus, and lifted up his eyes to heaven, and said, </a:t>
            </a:r>
            <a:r>
              <a:rPr lang="en-US" sz="2800" b="1" dirty="0" smtClean="0">
                <a:solidFill>
                  <a:srgbClr val="FFFF00"/>
                </a:solidFill>
              </a:rPr>
              <a:t>Father,</a:t>
            </a:r>
            <a:r>
              <a:rPr lang="en-US" sz="2800" dirty="0" smtClean="0">
                <a:solidFill>
                  <a:srgbClr val="FFFF00"/>
                </a:solidFill>
              </a:rPr>
              <a:t> the hour is come; glorify your Son, that your Son also may glorify you:                                   						John 17: 1 AKJV</a:t>
            </a:r>
          </a:p>
          <a:p>
            <a:endParaRPr lang="en-US" sz="28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52400"/>
            <a:ext cx="7772400" cy="1371600"/>
          </a:xfrm>
        </p:spPr>
        <p:txBody>
          <a:bodyPr>
            <a:normAutofit/>
          </a:bodyPr>
          <a:lstStyle/>
          <a:p>
            <a:pPr algn="l"/>
            <a:r>
              <a:rPr lang="en-US" sz="3200" dirty="0" smtClean="0">
                <a:solidFill>
                  <a:srgbClr val="FFC000"/>
                </a:solidFill>
              </a:rPr>
              <a:t>Who was His mother?</a:t>
            </a:r>
            <a:r>
              <a:rPr lang="en-US" sz="3200" dirty="0" smtClean="0"/>
              <a:t/>
            </a:r>
            <a:br>
              <a:rPr lang="en-US" sz="3200" dirty="0" smtClean="0"/>
            </a:br>
            <a:endParaRPr lang="en-US" sz="3200" dirty="0"/>
          </a:p>
        </p:txBody>
      </p:sp>
      <p:sp>
        <p:nvSpPr>
          <p:cNvPr id="5" name="Subtitle 4"/>
          <p:cNvSpPr>
            <a:spLocks noGrp="1"/>
          </p:cNvSpPr>
          <p:nvPr>
            <p:ph type="subTitle" idx="1"/>
          </p:nvPr>
        </p:nvSpPr>
        <p:spPr>
          <a:xfrm>
            <a:off x="381000" y="990600"/>
            <a:ext cx="8305800" cy="5486400"/>
          </a:xfrm>
        </p:spPr>
        <p:txBody>
          <a:bodyPr/>
          <a:lstStyle/>
          <a:p>
            <a:pPr algn="l"/>
            <a:r>
              <a:rPr lang="en-US" sz="2800" dirty="0" smtClean="0">
                <a:solidFill>
                  <a:srgbClr val="FFFF00"/>
                </a:solidFill>
              </a:rPr>
              <a:t> And the angel answered and said to her, The Holy Ghost shall come on you, and the power of the Highest shall overshadow you: therefore also that </a:t>
            </a:r>
            <a:r>
              <a:rPr lang="en-US" sz="2800" dirty="0" smtClean="0">
                <a:solidFill>
                  <a:srgbClr val="FFC000"/>
                </a:solidFill>
              </a:rPr>
              <a:t>holy thing</a:t>
            </a:r>
            <a:r>
              <a:rPr lang="en-US" sz="2800" dirty="0" smtClean="0">
                <a:solidFill>
                  <a:srgbClr val="FFFF00"/>
                </a:solidFill>
              </a:rPr>
              <a:t> which shall be born of you shall be called the Son of God.  		                                      Luke 1:35 AKJV</a:t>
            </a:r>
          </a:p>
          <a:p>
            <a:pPr algn="l"/>
            <a:endParaRPr lang="en-US" sz="2800" dirty="0" smtClean="0">
              <a:solidFill>
                <a:srgbClr val="FFFF00"/>
              </a:solidFill>
            </a:endParaRPr>
          </a:p>
          <a:p>
            <a:pPr algn="l"/>
            <a:r>
              <a:rPr lang="en-US" sz="2800" dirty="0" smtClean="0">
                <a:solidFill>
                  <a:srgbClr val="FFFF00"/>
                </a:solidFill>
              </a:rPr>
              <a:t> (As it is written in the law of the Lord, Every male that </a:t>
            </a:r>
            <a:r>
              <a:rPr lang="en-US" sz="2800" dirty="0" err="1" smtClean="0">
                <a:solidFill>
                  <a:srgbClr val="FFFF00"/>
                </a:solidFill>
              </a:rPr>
              <a:t>openeth</a:t>
            </a:r>
            <a:r>
              <a:rPr lang="en-US" sz="2800" dirty="0" smtClean="0">
                <a:solidFill>
                  <a:srgbClr val="FFFF00"/>
                </a:solidFill>
              </a:rPr>
              <a:t> the womb shall be called </a:t>
            </a:r>
            <a:r>
              <a:rPr lang="en-US" sz="2800" dirty="0" smtClean="0">
                <a:solidFill>
                  <a:srgbClr val="FFC000"/>
                </a:solidFill>
              </a:rPr>
              <a:t>holy</a:t>
            </a:r>
            <a:r>
              <a:rPr lang="en-US" sz="2800" dirty="0" smtClean="0">
                <a:solidFill>
                  <a:srgbClr val="FFFF00"/>
                </a:solidFill>
              </a:rPr>
              <a:t> to the Lord;)</a:t>
            </a:r>
          </a:p>
          <a:p>
            <a:pPr algn="l"/>
            <a:r>
              <a:rPr lang="en-US" sz="2800" dirty="0" smtClean="0">
                <a:solidFill>
                  <a:srgbClr val="FFFF00"/>
                </a:solidFill>
              </a:rPr>
              <a:t>                                                             Luke 2:23 KJV</a:t>
            </a:r>
            <a:endParaRPr lang="en-US" sz="28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001962"/>
          </a:xfrm>
        </p:spPr>
        <p:txBody>
          <a:bodyPr>
            <a:normAutofit fontScale="90000"/>
          </a:bodyPr>
          <a:lstStyle/>
          <a:p>
            <a:pPr algn="l"/>
            <a:r>
              <a:rPr lang="en-US" sz="2700" dirty="0" smtClean="0">
                <a:solidFill>
                  <a:srgbClr val="FFFF00"/>
                </a:solidFill>
              </a:rPr>
              <a:t>Matthew’s account of Christ’s genealogy in Ch. 1 is accepted as chronicling Joseph’s lineage.  Since Matthew was written primarily to the Jews, he was trying to show that Christ was “born” into the lineage of King David, thus fulfilling scripture.  </a:t>
            </a:r>
            <a:r>
              <a:rPr lang="en-US" sz="2700" dirty="0" smtClean="0">
                <a:solidFill>
                  <a:srgbClr val="FFC000"/>
                </a:solidFill>
              </a:rPr>
              <a:t>Matthew 1: 18-19 </a:t>
            </a:r>
            <a:r>
              <a:rPr lang="en-US" sz="2700" dirty="0" smtClean="0">
                <a:solidFill>
                  <a:srgbClr val="FFFF00"/>
                </a:solidFill>
              </a:rPr>
              <a:t>clearly indicates that Matthew knew that Joseph had no paternity in relationship to Christ.</a:t>
            </a:r>
            <a:r>
              <a:rPr lang="en-US" sz="2800" dirty="0" smtClean="0"/>
              <a:t/>
            </a:r>
            <a:br>
              <a:rPr lang="en-US" sz="2800" dirty="0" smtClean="0"/>
            </a:br>
            <a:endParaRPr lang="en-US" sz="2800" dirty="0">
              <a:solidFill>
                <a:srgbClr val="FFFF00"/>
              </a:solidFill>
            </a:endParaRPr>
          </a:p>
        </p:txBody>
      </p:sp>
      <p:sp>
        <p:nvSpPr>
          <p:cNvPr id="3" name="Content Placeholder 2"/>
          <p:cNvSpPr>
            <a:spLocks noGrp="1"/>
          </p:cNvSpPr>
          <p:nvPr>
            <p:ph idx="1"/>
          </p:nvPr>
        </p:nvSpPr>
        <p:spPr>
          <a:xfrm>
            <a:off x="457200" y="3505200"/>
            <a:ext cx="8229600" cy="2819400"/>
          </a:xfrm>
        </p:spPr>
        <p:txBody>
          <a:bodyPr anchor="ctr">
            <a:normAutofit/>
          </a:bodyPr>
          <a:lstStyle/>
          <a:p>
            <a:pPr>
              <a:buNone/>
            </a:pPr>
            <a:r>
              <a:rPr lang="en-US" sz="2400" dirty="0" smtClean="0">
                <a:solidFill>
                  <a:srgbClr val="FFFF00"/>
                </a:solidFill>
              </a:rPr>
              <a:t>The lineage in </a:t>
            </a:r>
            <a:r>
              <a:rPr lang="en-US" sz="2400" dirty="0" smtClean="0">
                <a:solidFill>
                  <a:srgbClr val="FFC000"/>
                </a:solidFill>
              </a:rPr>
              <a:t>Luke 3</a:t>
            </a:r>
            <a:r>
              <a:rPr lang="en-US" sz="2400" dirty="0" smtClean="0">
                <a:solidFill>
                  <a:srgbClr val="FFFF00"/>
                </a:solidFill>
              </a:rPr>
              <a:t> is accepted as being Mary’s ancestors as it differs from Matthew’s account.  The question then is: Why place Mary’s genealogy in Luke if none of her DNA was in Christ?  There was no cultural reason to do so.</a:t>
            </a:r>
          </a:p>
          <a:p>
            <a:pPr>
              <a:buNone/>
            </a:pP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52401"/>
            <a:ext cx="7772400" cy="2133600"/>
          </a:xfrm>
        </p:spPr>
        <p:txBody>
          <a:bodyPr>
            <a:normAutofit fontScale="90000"/>
          </a:bodyPr>
          <a:lstStyle/>
          <a:p>
            <a:pPr algn="l"/>
            <a:r>
              <a:rPr lang="en-US" sz="2800" dirty="0" smtClean="0">
                <a:solidFill>
                  <a:srgbClr val="FFC000"/>
                </a:solidFill>
              </a:rPr>
              <a:t>To say that all 46 chromosomes came from heaven to make a “second” Adam, which were “artificially inseminated” into Mary making her a “surrogate mother” will not work for the following reasons:</a:t>
            </a:r>
            <a:br>
              <a:rPr lang="en-US" sz="2800" dirty="0" smtClean="0">
                <a:solidFill>
                  <a:srgbClr val="FFC000"/>
                </a:solidFill>
              </a:rPr>
            </a:br>
            <a:endParaRPr lang="en-US" sz="2800" dirty="0">
              <a:solidFill>
                <a:srgbClr val="FFC000"/>
              </a:solidFill>
            </a:endParaRPr>
          </a:p>
        </p:txBody>
      </p:sp>
      <p:sp>
        <p:nvSpPr>
          <p:cNvPr id="5" name="Subtitle 4"/>
          <p:cNvSpPr>
            <a:spLocks noGrp="1"/>
          </p:cNvSpPr>
          <p:nvPr>
            <p:ph type="subTitle" idx="1"/>
          </p:nvPr>
        </p:nvSpPr>
        <p:spPr>
          <a:xfrm>
            <a:off x="1143000" y="1981200"/>
            <a:ext cx="7543800" cy="4724400"/>
          </a:xfrm>
        </p:spPr>
        <p:txBody>
          <a:bodyPr>
            <a:normAutofit lnSpcReduction="10000"/>
          </a:bodyPr>
          <a:lstStyle/>
          <a:p>
            <a:pPr algn="l">
              <a:buFont typeface="Arial" pitchFamily="34" charset="0"/>
              <a:buChar char="•"/>
            </a:pPr>
            <a:r>
              <a:rPr lang="en-US" sz="2400" dirty="0" smtClean="0">
                <a:solidFill>
                  <a:srgbClr val="FFFF00"/>
                </a:solidFill>
              </a:rPr>
              <a:t>Christ would have to look just like Adam (10+ feet tall, perfect build, around 800 to 1000 pounds, remarkably handsome). </a:t>
            </a:r>
          </a:p>
          <a:p>
            <a:pPr algn="l">
              <a:buFont typeface="Arial" pitchFamily="34" charset="0"/>
              <a:buChar char="•"/>
            </a:pPr>
            <a:r>
              <a:rPr lang="en-US" sz="2400" dirty="0" smtClean="0">
                <a:solidFill>
                  <a:srgbClr val="FFFF00"/>
                </a:solidFill>
              </a:rPr>
              <a:t> TE’s have caused a very large number of genes to be partially or completely deleted.  Thus Christ would have capabilities that the rest of humanity (excluding Adam and Eve) have never had, which would clearly have set him apart from everyone living at the time.  He would have stood out as being peculiar to say the least.</a:t>
            </a:r>
          </a:p>
          <a:p>
            <a:pPr algn="l">
              <a:buFont typeface="Arial" pitchFamily="34" charset="0"/>
              <a:buChar char="•"/>
            </a:pPr>
            <a:r>
              <a:rPr lang="en-US" sz="2400" dirty="0" smtClean="0">
                <a:solidFill>
                  <a:srgbClr val="FFFF00"/>
                </a:solidFill>
              </a:rPr>
              <a:t>TE’s influence the placement of receptors for neurotransmitters in the brain (e.g. voles), and significantly alter behavior and brain function.</a:t>
            </a:r>
          </a:p>
          <a:p>
            <a:pPr algn="l"/>
            <a:r>
              <a:rPr lang="en-US" sz="2400" dirty="0" smtClean="0">
                <a:solidFill>
                  <a:srgbClr val="FFFF00"/>
                </a:solidFill>
              </a:rPr>
              <a:t> </a:t>
            </a:r>
          </a:p>
          <a:p>
            <a:pPr>
              <a:buFont typeface="Arial" pitchFamily="34" charset="0"/>
              <a:buChar char="•"/>
            </a:pP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endParaRPr lang="en-US" dirty="0"/>
          </a:p>
        </p:txBody>
      </p:sp>
      <p:sp>
        <p:nvSpPr>
          <p:cNvPr id="3" name="Content Placeholder 2"/>
          <p:cNvSpPr>
            <a:spLocks noGrp="1"/>
          </p:cNvSpPr>
          <p:nvPr>
            <p:ph idx="1"/>
          </p:nvPr>
        </p:nvSpPr>
        <p:spPr>
          <a:xfrm>
            <a:off x="457200" y="838200"/>
            <a:ext cx="8229600" cy="5287963"/>
          </a:xfrm>
        </p:spPr>
        <p:txBody>
          <a:bodyPr>
            <a:noAutofit/>
          </a:bodyPr>
          <a:lstStyle/>
          <a:p>
            <a:pPr>
              <a:buNone/>
            </a:pPr>
            <a:r>
              <a:rPr lang="en-US" sz="2400" dirty="0" smtClean="0">
                <a:solidFill>
                  <a:srgbClr val="FFFF00"/>
                </a:solidFill>
              </a:rPr>
              <a:t>     In order to possess an endless existence, man must continue to partake of the tree of life. Deprived of this, his vitality would gradually diminish until life should become extinct. </a:t>
            </a:r>
            <a:r>
              <a:rPr lang="en-US" sz="2400" u="sng" dirty="0" smtClean="0">
                <a:solidFill>
                  <a:srgbClr val="FFC000"/>
                </a:solidFill>
              </a:rPr>
              <a:t>It was Satan's plan that Adam and Eve should by disobedience incur God's displeasure; and then, if they failed to obtain forgiveness, he hoped that they would eat of the tree of life, and thus perpetuate an existence of sin and misery. </a:t>
            </a:r>
            <a:r>
              <a:rPr lang="en-US" sz="2400" dirty="0" smtClean="0">
                <a:solidFill>
                  <a:srgbClr val="FFFF00"/>
                </a:solidFill>
              </a:rPr>
              <a:t>But after man's fall, holy angels were immediately commissioned to guard the tree of life. Around these angels flashed beams of light having the appearance of a glittering sword.  None of the family of Adam were permitted to pass the barrier to partake of the life-giving fruit; </a:t>
            </a:r>
            <a:r>
              <a:rPr lang="en-US" sz="2400" u="sng" dirty="0" smtClean="0">
                <a:solidFill>
                  <a:srgbClr val="FFC000"/>
                </a:solidFill>
              </a:rPr>
              <a:t>hence there is not an immortal sinner.</a:t>
            </a:r>
            <a:r>
              <a:rPr lang="en-US" sz="2400" dirty="0" smtClean="0">
                <a:solidFill>
                  <a:srgbClr val="FFFF00"/>
                </a:solidFill>
              </a:rPr>
              <a:t>                                                                                {PP 60} </a:t>
            </a:r>
            <a:r>
              <a:rPr lang="en-US" sz="2400" dirty="0" smtClean="0"/>
              <a:t/>
            </a:r>
            <a:br>
              <a:rPr lang="en-US" sz="2400" dirty="0" smtClean="0"/>
            </a:br>
            <a:endParaRPr lang="en-US" sz="2400" dirty="0">
              <a:solidFill>
                <a:srgbClr val="FFFF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lstStyle/>
          <a:p>
            <a:r>
              <a:rPr lang="en-GB" dirty="0">
                <a:solidFill>
                  <a:srgbClr val="FFC000"/>
                </a:solidFill>
              </a:rPr>
              <a:t>The loves of voles</a:t>
            </a:r>
          </a:p>
        </p:txBody>
      </p:sp>
      <p:grpSp>
        <p:nvGrpSpPr>
          <p:cNvPr id="2" name="Group 3"/>
          <p:cNvGrpSpPr>
            <a:grpSpLocks/>
          </p:cNvGrpSpPr>
          <p:nvPr/>
        </p:nvGrpSpPr>
        <p:grpSpPr bwMode="auto">
          <a:xfrm>
            <a:off x="3348038" y="2349500"/>
            <a:ext cx="5067300" cy="2796117"/>
            <a:chOff x="2304" y="1173"/>
            <a:chExt cx="3240" cy="1585"/>
          </a:xfrm>
        </p:grpSpPr>
        <p:pic>
          <p:nvPicPr>
            <p:cNvPr id="169988" name="Picture 4" descr="receptor1"/>
            <p:cNvPicPr>
              <a:picLocks noChangeAspect="1" noChangeArrowheads="1"/>
            </p:cNvPicPr>
            <p:nvPr/>
          </p:nvPicPr>
          <p:blipFill>
            <a:blip r:embed="rId2" cstate="print"/>
            <a:srcRect/>
            <a:stretch>
              <a:fillRect/>
            </a:stretch>
          </p:blipFill>
          <p:spPr bwMode="auto">
            <a:xfrm>
              <a:off x="2304" y="1488"/>
              <a:ext cx="3240" cy="1001"/>
            </a:xfrm>
            <a:prstGeom prst="rect">
              <a:avLst/>
            </a:prstGeom>
            <a:noFill/>
          </p:spPr>
        </p:pic>
        <p:sp>
          <p:nvSpPr>
            <p:cNvPr id="169989" name="Text Box 5"/>
            <p:cNvSpPr txBox="1">
              <a:spLocks noChangeArrowheads="1"/>
            </p:cNvSpPr>
            <p:nvPr/>
          </p:nvSpPr>
          <p:spPr bwMode="auto">
            <a:xfrm>
              <a:off x="2496" y="2496"/>
              <a:ext cx="1014" cy="262"/>
            </a:xfrm>
            <a:prstGeom prst="rect">
              <a:avLst/>
            </a:prstGeom>
            <a:noFill/>
            <a:ln w="9525">
              <a:noFill/>
              <a:miter lim="800000"/>
              <a:headEnd/>
              <a:tailEnd/>
            </a:ln>
            <a:effectLst/>
          </p:spPr>
          <p:txBody>
            <a:bodyPr wrap="none">
              <a:spAutoFit/>
            </a:bodyPr>
            <a:lstStyle/>
            <a:p>
              <a:r>
                <a:rPr lang="en-GB" sz="2400" dirty="0">
                  <a:solidFill>
                    <a:srgbClr val="FFFF00"/>
                  </a:solidFill>
                </a:rPr>
                <a:t>Prairie vole</a:t>
              </a:r>
            </a:p>
          </p:txBody>
        </p:sp>
        <p:sp>
          <p:nvSpPr>
            <p:cNvPr id="169990" name="Text Box 6"/>
            <p:cNvSpPr txBox="1">
              <a:spLocks noChangeArrowheads="1"/>
            </p:cNvSpPr>
            <p:nvPr/>
          </p:nvSpPr>
          <p:spPr bwMode="auto">
            <a:xfrm>
              <a:off x="4080" y="2496"/>
              <a:ext cx="1229" cy="262"/>
            </a:xfrm>
            <a:prstGeom prst="rect">
              <a:avLst/>
            </a:prstGeom>
            <a:noFill/>
            <a:ln w="9525">
              <a:noFill/>
              <a:miter lim="800000"/>
              <a:headEnd/>
              <a:tailEnd/>
            </a:ln>
            <a:effectLst/>
          </p:spPr>
          <p:txBody>
            <a:bodyPr wrap="none">
              <a:spAutoFit/>
            </a:bodyPr>
            <a:lstStyle/>
            <a:p>
              <a:r>
                <a:rPr lang="en-GB" sz="2400" dirty="0">
                  <a:solidFill>
                    <a:srgbClr val="FFFF00"/>
                  </a:solidFill>
                </a:rPr>
                <a:t>Montane vole</a:t>
              </a:r>
            </a:p>
          </p:txBody>
        </p:sp>
        <p:sp>
          <p:nvSpPr>
            <p:cNvPr id="169991" name="Text Box 7"/>
            <p:cNvSpPr txBox="1">
              <a:spLocks noChangeArrowheads="1"/>
            </p:cNvSpPr>
            <p:nvPr/>
          </p:nvSpPr>
          <p:spPr bwMode="auto">
            <a:xfrm>
              <a:off x="2486" y="1173"/>
              <a:ext cx="2825" cy="262"/>
            </a:xfrm>
            <a:prstGeom prst="rect">
              <a:avLst/>
            </a:prstGeom>
            <a:noFill/>
            <a:ln w="9525">
              <a:noFill/>
              <a:miter lim="800000"/>
              <a:headEnd/>
              <a:tailEnd/>
            </a:ln>
            <a:effectLst/>
          </p:spPr>
          <p:txBody>
            <a:bodyPr wrap="none">
              <a:spAutoFit/>
            </a:bodyPr>
            <a:lstStyle/>
            <a:p>
              <a:r>
                <a:rPr lang="en-GB" sz="2400" dirty="0">
                  <a:solidFill>
                    <a:srgbClr val="FFFF00"/>
                  </a:solidFill>
                </a:rPr>
                <a:t>Vasopressin receptors in the brain</a:t>
              </a:r>
            </a:p>
          </p:txBody>
        </p:sp>
      </p:grpSp>
      <p:grpSp>
        <p:nvGrpSpPr>
          <p:cNvPr id="3" name="Group 8"/>
          <p:cNvGrpSpPr>
            <a:grpSpLocks/>
          </p:cNvGrpSpPr>
          <p:nvPr/>
        </p:nvGrpSpPr>
        <p:grpSpPr bwMode="auto">
          <a:xfrm>
            <a:off x="1143000" y="1981200"/>
            <a:ext cx="2222500" cy="4556125"/>
            <a:chOff x="720" y="1248"/>
            <a:chExt cx="1400" cy="2870"/>
          </a:xfrm>
        </p:grpSpPr>
        <p:pic>
          <p:nvPicPr>
            <p:cNvPr id="169993" name="Picture 9" descr="pair1"/>
            <p:cNvPicPr>
              <a:picLocks noChangeAspect="1" noChangeArrowheads="1"/>
            </p:cNvPicPr>
            <p:nvPr/>
          </p:nvPicPr>
          <p:blipFill>
            <a:blip r:embed="rId3" cstate="print"/>
            <a:srcRect/>
            <a:stretch>
              <a:fillRect/>
            </a:stretch>
          </p:blipFill>
          <p:spPr bwMode="auto">
            <a:xfrm>
              <a:off x="720" y="1248"/>
              <a:ext cx="1256" cy="2304"/>
            </a:xfrm>
            <a:prstGeom prst="rect">
              <a:avLst/>
            </a:prstGeom>
            <a:noFill/>
          </p:spPr>
        </p:pic>
        <p:sp>
          <p:nvSpPr>
            <p:cNvPr id="169994" name="Text Box 10"/>
            <p:cNvSpPr txBox="1">
              <a:spLocks noChangeArrowheads="1"/>
            </p:cNvSpPr>
            <p:nvPr/>
          </p:nvSpPr>
          <p:spPr bwMode="auto">
            <a:xfrm>
              <a:off x="768" y="3600"/>
              <a:ext cx="1352" cy="518"/>
            </a:xfrm>
            <a:prstGeom prst="rect">
              <a:avLst/>
            </a:prstGeom>
            <a:noFill/>
            <a:ln w="9525">
              <a:noFill/>
              <a:miter lim="800000"/>
              <a:headEnd/>
              <a:tailEnd/>
            </a:ln>
            <a:effectLst/>
          </p:spPr>
          <p:txBody>
            <a:bodyPr wrap="none">
              <a:spAutoFit/>
            </a:bodyPr>
            <a:lstStyle/>
            <a:p>
              <a:r>
                <a:rPr lang="en-GB" sz="2400" dirty="0"/>
                <a:t>Married bliss</a:t>
              </a:r>
            </a:p>
            <a:p>
              <a:r>
                <a:rPr lang="en-GB" sz="2400" dirty="0"/>
                <a:t>in prairie voles</a:t>
              </a:r>
            </a:p>
          </p:txBody>
        </p:sp>
      </p:grpSp>
      <p:sp>
        <p:nvSpPr>
          <p:cNvPr id="169995" name="Text Box 11"/>
          <p:cNvSpPr txBox="1">
            <a:spLocks noChangeArrowheads="1"/>
          </p:cNvSpPr>
          <p:nvPr/>
        </p:nvSpPr>
        <p:spPr bwMode="auto">
          <a:xfrm>
            <a:off x="2590800" y="6521450"/>
            <a:ext cx="5843523" cy="338554"/>
          </a:xfrm>
          <a:prstGeom prst="rect">
            <a:avLst/>
          </a:prstGeom>
          <a:noFill/>
          <a:ln w="9525">
            <a:noFill/>
            <a:miter lim="800000"/>
            <a:headEnd/>
            <a:tailEnd/>
          </a:ln>
          <a:effectLst/>
        </p:spPr>
        <p:txBody>
          <a:bodyPr wrap="none">
            <a:spAutoFit/>
          </a:bodyPr>
          <a:lstStyle/>
          <a:p>
            <a:r>
              <a:rPr lang="en-GB" sz="1600" dirty="0">
                <a:solidFill>
                  <a:schemeClr val="bg1"/>
                </a:solidFill>
              </a:rPr>
              <a:t>Insel, T. and Young, L. 2001. Nature reviews Neuroscience 2:129-136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07" name="Picture 3" descr="ejn_2083_f2"/>
          <p:cNvPicPr>
            <a:picLocks noChangeAspect="1" noChangeArrowheads="1"/>
          </p:cNvPicPr>
          <p:nvPr/>
        </p:nvPicPr>
        <p:blipFill>
          <a:blip r:embed="rId2" cstate="print"/>
          <a:srcRect/>
          <a:stretch>
            <a:fillRect/>
          </a:stretch>
        </p:blipFill>
        <p:spPr bwMode="auto">
          <a:xfrm>
            <a:off x="304800" y="152400"/>
            <a:ext cx="8229600" cy="6035675"/>
          </a:xfrm>
          <a:prstGeom prst="rect">
            <a:avLst/>
          </a:prstGeom>
          <a:noFill/>
        </p:spPr>
      </p:pic>
      <p:sp>
        <p:nvSpPr>
          <p:cNvPr id="175109" name="Text Box 5"/>
          <p:cNvSpPr txBox="1">
            <a:spLocks noChangeArrowheads="1"/>
          </p:cNvSpPr>
          <p:nvPr/>
        </p:nvSpPr>
        <p:spPr bwMode="auto">
          <a:xfrm>
            <a:off x="2209800" y="6276975"/>
            <a:ext cx="6934200" cy="581025"/>
          </a:xfrm>
          <a:prstGeom prst="rect">
            <a:avLst/>
          </a:prstGeom>
          <a:noFill/>
          <a:ln w="9525">
            <a:noFill/>
            <a:miter lim="800000"/>
            <a:headEnd/>
            <a:tailEnd/>
          </a:ln>
          <a:effectLst/>
        </p:spPr>
        <p:txBody>
          <a:bodyPr>
            <a:spAutoFit/>
          </a:bodyPr>
          <a:lstStyle/>
          <a:p>
            <a:r>
              <a:rPr lang="en-GB" sz="1600" dirty="0">
                <a:solidFill>
                  <a:srgbClr val="000000"/>
                </a:solidFill>
                <a:latin typeface="Arial" charset="0"/>
                <a:cs typeface="Arial" charset="0"/>
              </a:rPr>
              <a:t>Hammock &amp; Young 2002. </a:t>
            </a:r>
            <a:r>
              <a:rPr lang="en-GB" sz="1600" i="1" dirty="0">
                <a:solidFill>
                  <a:srgbClr val="000000"/>
                </a:solidFill>
                <a:latin typeface="Arial" charset="0"/>
                <a:cs typeface="Arial" charset="0"/>
              </a:rPr>
              <a:t>European Journal of Neuroscience</a:t>
            </a:r>
            <a:r>
              <a:rPr lang="en-GB" sz="1600" dirty="0">
                <a:solidFill>
                  <a:srgbClr val="000000"/>
                </a:solidFill>
                <a:latin typeface="Arial" charset="0"/>
                <a:cs typeface="Arial" charset="0"/>
              </a:rPr>
              <a:t>  </a:t>
            </a:r>
            <a:r>
              <a:rPr lang="en-GB" sz="1600" b="1" dirty="0">
                <a:solidFill>
                  <a:srgbClr val="000000"/>
                </a:solidFill>
                <a:latin typeface="Arial" charset="0"/>
                <a:cs typeface="Arial" charset="0"/>
              </a:rPr>
              <a:t>16</a:t>
            </a:r>
            <a:r>
              <a:rPr lang="en-GB" sz="1600" dirty="0">
                <a:solidFill>
                  <a:srgbClr val="000000"/>
                </a:solidFill>
                <a:latin typeface="Arial" charset="0"/>
                <a:cs typeface="Arial" charset="0"/>
              </a:rPr>
              <a:t>:399-402.</a:t>
            </a:r>
          </a:p>
          <a:p>
            <a:endParaRPr lang="en-GB" sz="1600" dirty="0"/>
          </a:p>
        </p:txBody>
      </p:sp>
      <p:sp>
        <p:nvSpPr>
          <p:cNvPr id="175110" name="Text Box 6"/>
          <p:cNvSpPr txBox="1">
            <a:spLocks noChangeArrowheads="1"/>
          </p:cNvSpPr>
          <p:nvPr/>
        </p:nvSpPr>
        <p:spPr bwMode="auto">
          <a:xfrm>
            <a:off x="5105400" y="0"/>
            <a:ext cx="1255713" cy="457200"/>
          </a:xfrm>
          <a:prstGeom prst="rect">
            <a:avLst/>
          </a:prstGeom>
          <a:noFill/>
          <a:ln w="9525">
            <a:noFill/>
            <a:miter lim="800000"/>
            <a:headEnd/>
            <a:tailEnd/>
          </a:ln>
          <a:effectLst/>
        </p:spPr>
        <p:txBody>
          <a:bodyPr wrap="none">
            <a:spAutoFit/>
          </a:bodyPr>
          <a:lstStyle/>
          <a:p>
            <a:r>
              <a:rPr lang="en-GB" sz="2400" dirty="0"/>
              <a:t>AVPR1A</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457200"/>
            <a:ext cx="7772400" cy="3352800"/>
          </a:xfrm>
        </p:spPr>
        <p:txBody>
          <a:bodyPr>
            <a:noAutofit/>
          </a:bodyPr>
          <a:lstStyle/>
          <a:p>
            <a:pPr algn="l"/>
            <a:r>
              <a:rPr lang="en-US" sz="3200" dirty="0" smtClean="0">
                <a:solidFill>
                  <a:srgbClr val="FFC000"/>
                </a:solidFill>
              </a:rPr>
              <a:t> </a:t>
            </a:r>
            <a:r>
              <a:rPr lang="en-US" sz="2400" dirty="0" smtClean="0">
                <a:solidFill>
                  <a:srgbClr val="FFC000"/>
                </a:solidFill>
              </a:rPr>
              <a:t>For he shall grow up before him as a tender plant, and as a root out of a dry ground: he has no form nor comeliness; and when we shall see him, there is no beauty that we should desire him.  He is despised and rejected of men; a man of sorrows, and acquainted with </a:t>
            </a:r>
            <a:r>
              <a:rPr lang="en-US" sz="2400" u="sng" dirty="0" smtClean="0">
                <a:solidFill>
                  <a:srgbClr val="FFFF00"/>
                </a:solidFill>
              </a:rPr>
              <a:t>grief</a:t>
            </a:r>
            <a:r>
              <a:rPr lang="en-US" sz="2400" dirty="0" smtClean="0">
                <a:solidFill>
                  <a:srgbClr val="FFC000"/>
                </a:solidFill>
              </a:rPr>
              <a:t>: and we hid as it were our faces from him; he was despised, and we esteemed him not.                                        					</a:t>
            </a:r>
            <a:r>
              <a:rPr lang="en-US" sz="2400" dirty="0" smtClean="0">
                <a:solidFill>
                  <a:srgbClr val="FFFF00"/>
                </a:solidFill>
              </a:rPr>
              <a:t>Isaiah 53:2-3  AKJV</a:t>
            </a:r>
            <a:r>
              <a:rPr lang="en-US" sz="3200" dirty="0" smtClean="0">
                <a:solidFill>
                  <a:srgbClr val="FFC000"/>
                </a:solidFill>
              </a:rPr>
              <a:t/>
            </a:r>
            <a:br>
              <a:rPr lang="en-US" sz="3200" dirty="0" smtClean="0">
                <a:solidFill>
                  <a:srgbClr val="FFC000"/>
                </a:solidFill>
              </a:rPr>
            </a:br>
            <a:endParaRPr lang="en-US" sz="3200" dirty="0">
              <a:solidFill>
                <a:srgbClr val="FFC000"/>
              </a:solidFill>
            </a:endParaRPr>
          </a:p>
        </p:txBody>
      </p:sp>
      <p:sp>
        <p:nvSpPr>
          <p:cNvPr id="5" name="Subtitle 4"/>
          <p:cNvSpPr>
            <a:spLocks noGrp="1"/>
          </p:cNvSpPr>
          <p:nvPr>
            <p:ph type="subTitle" idx="1"/>
          </p:nvPr>
        </p:nvSpPr>
        <p:spPr>
          <a:xfrm>
            <a:off x="1371600" y="3886200"/>
            <a:ext cx="6400800" cy="2362200"/>
          </a:xfrm>
        </p:spPr>
        <p:txBody>
          <a:bodyPr>
            <a:normAutofit/>
          </a:bodyPr>
          <a:lstStyle/>
          <a:p>
            <a:pPr algn="l"/>
            <a:r>
              <a:rPr lang="en-US" sz="2400" dirty="0" smtClean="0">
                <a:solidFill>
                  <a:srgbClr val="FFFF00"/>
                </a:solidFill>
              </a:rPr>
              <a:t>chŏlîy</a:t>
            </a:r>
          </a:p>
          <a:p>
            <a:pPr algn="l"/>
            <a:r>
              <a:rPr lang="en-US" sz="2400" b="1" dirty="0" smtClean="0">
                <a:solidFill>
                  <a:srgbClr val="FFFF00"/>
                </a:solidFill>
              </a:rPr>
              <a:t>BDB Definition:</a:t>
            </a:r>
            <a:endParaRPr lang="en-US" sz="2400" dirty="0" smtClean="0">
              <a:solidFill>
                <a:srgbClr val="FFFF00"/>
              </a:solidFill>
            </a:endParaRPr>
          </a:p>
          <a:p>
            <a:pPr algn="l"/>
            <a:r>
              <a:rPr lang="en-US" sz="2400" dirty="0" smtClean="0">
                <a:solidFill>
                  <a:srgbClr val="FFFF00"/>
                </a:solidFill>
              </a:rPr>
              <a:t>1) sickness</a:t>
            </a:r>
          </a:p>
          <a:p>
            <a:pPr algn="l"/>
            <a:r>
              <a:rPr lang="en-US" sz="2400" b="1" dirty="0" smtClean="0">
                <a:solidFill>
                  <a:srgbClr val="FFFF00"/>
                </a:solidFill>
              </a:rPr>
              <a:t>Part of Speech:</a:t>
            </a:r>
            <a:r>
              <a:rPr lang="en-US" sz="2400" dirty="0" smtClean="0">
                <a:solidFill>
                  <a:srgbClr val="FFFF00"/>
                </a:solidFill>
              </a:rPr>
              <a:t> noun masculine</a:t>
            </a:r>
            <a:endParaRPr lang="en-US" sz="24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762000"/>
            <a:ext cx="7772400" cy="3810000"/>
          </a:xfrm>
        </p:spPr>
        <p:txBody>
          <a:bodyPr anchor="ctr">
            <a:normAutofit fontScale="90000"/>
          </a:bodyPr>
          <a:lstStyle/>
          <a:p>
            <a:pPr algn="l"/>
            <a:r>
              <a:rPr lang="en-US" sz="3200" b="1" dirty="0" smtClean="0">
                <a:solidFill>
                  <a:srgbClr val="FFC000"/>
                </a:solidFill>
              </a:rPr>
              <a:t>Isaiah 53:3</a:t>
            </a:r>
            <a:r>
              <a:rPr lang="en-US" sz="3200" dirty="0" smtClean="0">
                <a:solidFill>
                  <a:srgbClr val="FFC000"/>
                </a:solidFill>
              </a:rPr>
              <a:t>  </a:t>
            </a:r>
            <a:r>
              <a:rPr lang="en-US" sz="3200" i="1" dirty="0" smtClean="0">
                <a:solidFill>
                  <a:srgbClr val="FFFF00"/>
                </a:solidFill>
              </a:rPr>
              <a:t>He is</a:t>
            </a:r>
            <a:r>
              <a:rPr lang="en-US" sz="3200" dirty="0" smtClean="0">
                <a:solidFill>
                  <a:srgbClr val="FFFF00"/>
                </a:solidFill>
              </a:rPr>
              <a:t> despised and abandoned of men, a Man of pains, and acquainted with </a:t>
            </a:r>
            <a:r>
              <a:rPr lang="en-US" sz="3200" b="1" dirty="0" smtClean="0">
                <a:solidFill>
                  <a:srgbClr val="92D050"/>
                </a:solidFill>
              </a:rPr>
              <a:t>sickness</a:t>
            </a:r>
            <a:r>
              <a:rPr lang="en-US" sz="3200" b="1" dirty="0" smtClean="0">
                <a:solidFill>
                  <a:srgbClr val="FFFF00"/>
                </a:solidFill>
              </a:rPr>
              <a:t>.</a:t>
            </a:r>
            <a:r>
              <a:rPr lang="en-US" sz="3200" dirty="0" smtClean="0">
                <a:solidFill>
                  <a:srgbClr val="FFFF00"/>
                </a:solidFill>
              </a:rPr>
              <a:t> And as it were hiding </a:t>
            </a:r>
            <a:r>
              <a:rPr lang="en-US" sz="3200" i="1" dirty="0" smtClean="0">
                <a:solidFill>
                  <a:srgbClr val="FFFF00"/>
                </a:solidFill>
              </a:rPr>
              <a:t>our</a:t>
            </a:r>
            <a:r>
              <a:rPr lang="en-US" sz="3200" dirty="0" smtClean="0">
                <a:solidFill>
                  <a:srgbClr val="FFFF00"/>
                </a:solidFill>
              </a:rPr>
              <a:t> faces from Him, He being despised, and we did not value Him. LITV</a:t>
            </a:r>
            <a:br>
              <a:rPr lang="en-US" sz="3200" dirty="0" smtClean="0">
                <a:solidFill>
                  <a:srgbClr val="FFFF00"/>
                </a:solidFill>
              </a:rPr>
            </a:br>
            <a:r>
              <a:rPr lang="en-US" sz="3200" b="1" dirty="0" smtClean="0">
                <a:solidFill>
                  <a:srgbClr val="FFC000"/>
                </a:solidFill>
              </a:rPr>
              <a:t>Isaiah 53:4  </a:t>
            </a:r>
            <a:r>
              <a:rPr lang="en-US" sz="3200" dirty="0" smtClean="0">
                <a:solidFill>
                  <a:srgbClr val="FFFF00"/>
                </a:solidFill>
              </a:rPr>
              <a:t>Surely He has borne our </a:t>
            </a:r>
            <a:r>
              <a:rPr lang="en-US" sz="3200" b="1" dirty="0" smtClean="0">
                <a:solidFill>
                  <a:srgbClr val="92D050"/>
                </a:solidFill>
              </a:rPr>
              <a:t>sicknesses</a:t>
            </a:r>
            <a:r>
              <a:rPr lang="en-US" sz="3200" b="1" dirty="0" smtClean="0">
                <a:solidFill>
                  <a:srgbClr val="FFFF00"/>
                </a:solidFill>
              </a:rPr>
              <a:t>,</a:t>
            </a:r>
            <a:r>
              <a:rPr lang="en-US" sz="3200" dirty="0" smtClean="0">
                <a:solidFill>
                  <a:srgbClr val="FFFF00"/>
                </a:solidFill>
              </a:rPr>
              <a:t> and He carried our pain; yet we esteemed Him plagued, smitten by God, and afflicted.   LITV</a:t>
            </a:r>
            <a:r>
              <a:rPr lang="en-US" sz="2800" dirty="0" smtClean="0"/>
              <a:t/>
            </a:r>
            <a:br>
              <a:rPr lang="en-US" sz="2800" dirty="0" smtClean="0"/>
            </a:br>
            <a:r>
              <a:rPr lang="en-US" sz="2800" dirty="0" smtClean="0">
                <a:solidFill>
                  <a:srgbClr val="FFFF00"/>
                </a:solidFill>
              </a:rPr>
              <a:t/>
            </a:r>
            <a:br>
              <a:rPr lang="en-US" sz="2800" dirty="0" smtClean="0">
                <a:solidFill>
                  <a:srgbClr val="FFFF00"/>
                </a:solidFill>
              </a:rPr>
            </a:br>
            <a:r>
              <a:rPr lang="en-US" sz="3200" dirty="0" smtClean="0">
                <a:solidFill>
                  <a:srgbClr val="FFC000"/>
                </a:solidFill>
              </a:rPr>
              <a:t/>
            </a:r>
            <a:br>
              <a:rPr lang="en-US" sz="3200" dirty="0" smtClean="0">
                <a:solidFill>
                  <a:srgbClr val="FFC000"/>
                </a:solidFill>
              </a:rPr>
            </a:br>
            <a:endParaRPr lang="en-US" sz="3200" dirty="0">
              <a:solidFill>
                <a:srgbClr val="FFC000"/>
              </a:solidFill>
            </a:endParaRPr>
          </a:p>
        </p:txBody>
      </p:sp>
      <p:sp>
        <p:nvSpPr>
          <p:cNvPr id="5" name="Subtitle 4"/>
          <p:cNvSpPr>
            <a:spLocks noGrp="1"/>
          </p:cNvSpPr>
          <p:nvPr>
            <p:ph type="subTitle" idx="1"/>
          </p:nvPr>
        </p:nvSpPr>
        <p:spPr>
          <a:xfrm>
            <a:off x="533400" y="3886200"/>
            <a:ext cx="8001000" cy="2667000"/>
          </a:xfrm>
          <a:noFill/>
        </p:spPr>
        <p:txBody>
          <a:bodyPr anchor="ctr">
            <a:normAutofit/>
          </a:bodyPr>
          <a:lstStyle/>
          <a:p>
            <a:pPr algn="l"/>
            <a:r>
              <a:rPr lang="en-US" sz="2400" dirty="0" smtClean="0">
                <a:solidFill>
                  <a:srgbClr val="FFFF00"/>
                </a:solidFill>
              </a:rPr>
              <a:t>To date, all of the investigated disease processes have shown a TE etiology, consequently for Christ to have “borne our sickness”, </a:t>
            </a:r>
            <a:r>
              <a:rPr lang="en-US" sz="2400" b="1" dirty="0" smtClean="0">
                <a:solidFill>
                  <a:srgbClr val="FFC000"/>
                </a:solidFill>
              </a:rPr>
              <a:t>His genome would have had to include them</a:t>
            </a:r>
            <a:r>
              <a:rPr lang="en-US" sz="2400" dirty="0" smtClean="0">
                <a:solidFill>
                  <a:srgbClr val="FFC000"/>
                </a:solidFill>
              </a:rPr>
              <a:t>. </a:t>
            </a:r>
          </a:p>
          <a:p>
            <a:pPr algn="l"/>
            <a:endParaRPr lang="en-US" sz="2400" dirty="0">
              <a:solidFill>
                <a:srgbClr val="FFC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
            <a:ext cx="7772400" cy="3200400"/>
          </a:xfrm>
        </p:spPr>
        <p:txBody>
          <a:bodyPr>
            <a:normAutofit/>
          </a:bodyPr>
          <a:lstStyle/>
          <a:p>
            <a:pPr algn="l"/>
            <a:r>
              <a:rPr lang="en-US" sz="2800" dirty="0" smtClean="0">
                <a:solidFill>
                  <a:srgbClr val="FFC000"/>
                </a:solidFill>
              </a:rPr>
              <a:t>Christ took on humanity’s “hijacked” nature through his mother.  TE’s have conclusively been shown to permeate any genome to which they are exposed.  Whether the TE’s in Mary’s 23 chromosomes “jumped” and infected Christ’s 23 heavenly chromosomes we are not told.  </a:t>
            </a:r>
            <a:br>
              <a:rPr lang="en-US" sz="2800" dirty="0" smtClean="0">
                <a:solidFill>
                  <a:srgbClr val="FFC000"/>
                </a:solidFill>
              </a:rPr>
            </a:br>
            <a:endParaRPr lang="en-US" sz="2800" dirty="0">
              <a:solidFill>
                <a:srgbClr val="FFC000"/>
              </a:solidFill>
            </a:endParaRPr>
          </a:p>
        </p:txBody>
      </p:sp>
      <p:sp>
        <p:nvSpPr>
          <p:cNvPr id="5" name="Subtitle 4"/>
          <p:cNvSpPr>
            <a:spLocks noGrp="1"/>
          </p:cNvSpPr>
          <p:nvPr>
            <p:ph type="subTitle" idx="1"/>
          </p:nvPr>
        </p:nvSpPr>
        <p:spPr>
          <a:xfrm>
            <a:off x="990600" y="2819400"/>
            <a:ext cx="7391400" cy="4038600"/>
          </a:xfrm>
        </p:spPr>
        <p:txBody>
          <a:bodyPr anchor="ctr">
            <a:noAutofit/>
          </a:bodyPr>
          <a:lstStyle/>
          <a:p>
            <a:pPr algn="l">
              <a:buFont typeface="Arial" pitchFamily="34" charset="0"/>
              <a:buChar char="•"/>
            </a:pPr>
            <a:r>
              <a:rPr lang="en-US" sz="2400" dirty="0" smtClean="0">
                <a:solidFill>
                  <a:srgbClr val="FFC000"/>
                </a:solidFill>
              </a:rPr>
              <a:t>Hebrews 2:14 </a:t>
            </a:r>
            <a:r>
              <a:rPr lang="en-US" sz="2400" dirty="0" smtClean="0">
                <a:solidFill>
                  <a:srgbClr val="FFFF00"/>
                </a:solidFill>
              </a:rPr>
              <a:t>For as much then as the children are partakers of flesh and blood, he also </a:t>
            </a:r>
            <a:r>
              <a:rPr lang="en-US" sz="2400" b="1" dirty="0" smtClean="0">
                <a:solidFill>
                  <a:srgbClr val="92D050"/>
                </a:solidFill>
              </a:rPr>
              <a:t>himself likewise took part of the same</a:t>
            </a:r>
            <a:r>
              <a:rPr lang="en-US" sz="2400" dirty="0" smtClean="0">
                <a:solidFill>
                  <a:srgbClr val="FFFF00"/>
                </a:solidFill>
              </a:rPr>
              <a:t>; that through death he might destroy him that had the power of death, that is, the devil;   AKJV</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09600" y="838200"/>
            <a:ext cx="7772400" cy="2133600"/>
          </a:xfrm>
        </p:spPr>
        <p:txBody>
          <a:bodyPr>
            <a:normAutofit/>
          </a:bodyPr>
          <a:lstStyle/>
          <a:p>
            <a:pPr algn="l">
              <a:buFont typeface="Arial" pitchFamily="34" charset="0"/>
              <a:buChar char="•"/>
            </a:pPr>
            <a:r>
              <a:rPr lang="en-US" sz="2800" b="1" dirty="0" smtClean="0">
                <a:solidFill>
                  <a:srgbClr val="FFC000"/>
                </a:solidFill>
              </a:rPr>
              <a:t>Mat 8:17  </a:t>
            </a:r>
            <a:r>
              <a:rPr lang="en-US" sz="2800" b="1" dirty="0" smtClean="0">
                <a:solidFill>
                  <a:srgbClr val="FFFF00"/>
                </a:solidFill>
              </a:rPr>
              <a:t>That it might be fulfilled which was spoken by Esaias the prophet, saying, Himself took </a:t>
            </a:r>
            <a:r>
              <a:rPr lang="en-US" sz="2800" b="1" dirty="0" smtClean="0">
                <a:solidFill>
                  <a:srgbClr val="FFC000"/>
                </a:solidFill>
              </a:rPr>
              <a:t>our infirmities</a:t>
            </a:r>
            <a:r>
              <a:rPr lang="en-US" sz="2800" b="1" dirty="0" smtClean="0">
                <a:solidFill>
                  <a:srgbClr val="FFFF00"/>
                </a:solidFill>
              </a:rPr>
              <a:t>, and bare </a:t>
            </a:r>
            <a:r>
              <a:rPr lang="en-US" sz="2800" b="1" i="1" dirty="0" smtClean="0">
                <a:solidFill>
                  <a:srgbClr val="FFC000"/>
                </a:solidFill>
              </a:rPr>
              <a:t>our sicknesses</a:t>
            </a:r>
            <a:r>
              <a:rPr lang="en-US" sz="2800" b="1" i="1" dirty="0" smtClean="0">
                <a:solidFill>
                  <a:srgbClr val="FFFF00"/>
                </a:solidFill>
              </a:rPr>
              <a:t>. </a:t>
            </a:r>
            <a:r>
              <a:rPr lang="en-US" sz="2400" b="1" i="1" dirty="0" smtClean="0"/>
              <a:t/>
            </a:r>
            <a:br>
              <a:rPr lang="en-US" sz="2400" b="1" i="1" dirty="0" smtClean="0"/>
            </a:br>
            <a:endParaRPr lang="en-US" sz="2400" dirty="0"/>
          </a:p>
        </p:txBody>
      </p:sp>
      <p:sp>
        <p:nvSpPr>
          <p:cNvPr id="5" name="Subtitle 4"/>
          <p:cNvSpPr>
            <a:spLocks noGrp="1"/>
          </p:cNvSpPr>
          <p:nvPr>
            <p:ph type="subTitle" idx="1"/>
          </p:nvPr>
        </p:nvSpPr>
        <p:spPr>
          <a:xfrm>
            <a:off x="609600" y="3581400"/>
            <a:ext cx="7772400" cy="2514600"/>
          </a:xfrm>
        </p:spPr>
        <p:txBody>
          <a:bodyPr>
            <a:normAutofit/>
          </a:bodyPr>
          <a:lstStyle/>
          <a:p>
            <a:pPr algn="l">
              <a:buFont typeface="Arial" pitchFamily="34" charset="0"/>
              <a:buChar char="•"/>
            </a:pPr>
            <a:r>
              <a:rPr lang="en-US" sz="2800" dirty="0" smtClean="0">
                <a:solidFill>
                  <a:srgbClr val="FFC000"/>
                </a:solidFill>
              </a:rPr>
              <a:t>Hebrews 2:17 </a:t>
            </a:r>
            <a:r>
              <a:rPr lang="en-US" sz="2800" dirty="0" smtClean="0">
                <a:solidFill>
                  <a:srgbClr val="FFFF00"/>
                </a:solidFill>
              </a:rPr>
              <a:t>Why in all things </a:t>
            </a:r>
            <a:r>
              <a:rPr lang="en-US" sz="2800" b="1" dirty="0" smtClean="0">
                <a:solidFill>
                  <a:srgbClr val="92D050"/>
                </a:solidFill>
              </a:rPr>
              <a:t>it behooved him to be made like to his brothers</a:t>
            </a:r>
            <a:r>
              <a:rPr lang="en-US" sz="2800" dirty="0" smtClean="0">
                <a:solidFill>
                  <a:srgbClr val="FFFF00"/>
                </a:solidFill>
              </a:rPr>
              <a:t>, that he might be a merciful and faithful high priest in things pertaining to God, to make reconciliation for the sins of the people. AKJV</a:t>
            </a:r>
          </a:p>
          <a:p>
            <a:pPr algn="l">
              <a:buFont typeface="Arial" pitchFamily="34" charset="0"/>
              <a:buChar char="•"/>
            </a:pP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457200"/>
            <a:ext cx="7772400" cy="2438400"/>
          </a:xfrm>
        </p:spPr>
        <p:txBody>
          <a:bodyPr anchor="ctr">
            <a:normAutofit/>
          </a:bodyPr>
          <a:lstStyle/>
          <a:p>
            <a:pPr algn="l"/>
            <a:r>
              <a:rPr lang="en-US" sz="2800" dirty="0" smtClean="0">
                <a:solidFill>
                  <a:srgbClr val="FFC000"/>
                </a:solidFill>
              </a:rPr>
              <a:t>Hebrews 2:18 </a:t>
            </a:r>
            <a:r>
              <a:rPr lang="en-US" sz="2800" b="1" dirty="0" smtClean="0">
                <a:solidFill>
                  <a:srgbClr val="92D050"/>
                </a:solidFill>
              </a:rPr>
              <a:t>For in that he himself has suffered being tempted</a:t>
            </a:r>
            <a:r>
              <a:rPr lang="en-US" sz="2800" b="1" dirty="0" smtClean="0">
                <a:solidFill>
                  <a:srgbClr val="FFC000"/>
                </a:solidFill>
              </a:rPr>
              <a:t>, </a:t>
            </a:r>
            <a:r>
              <a:rPr lang="en-US" sz="2800" dirty="0" smtClean="0">
                <a:solidFill>
                  <a:srgbClr val="FFC000"/>
                </a:solidFill>
              </a:rPr>
              <a:t>he is able to succor them that are tempted.   AKJV</a:t>
            </a:r>
            <a:endParaRPr lang="en-US" sz="2800" dirty="0">
              <a:solidFill>
                <a:srgbClr val="FFC000"/>
              </a:solidFill>
            </a:endParaRPr>
          </a:p>
        </p:txBody>
      </p:sp>
      <p:sp>
        <p:nvSpPr>
          <p:cNvPr id="5" name="Subtitle 4"/>
          <p:cNvSpPr>
            <a:spLocks noGrp="1"/>
          </p:cNvSpPr>
          <p:nvPr>
            <p:ph type="subTitle" idx="1"/>
          </p:nvPr>
        </p:nvSpPr>
        <p:spPr>
          <a:xfrm>
            <a:off x="1371600" y="2667000"/>
            <a:ext cx="7086600" cy="4038600"/>
          </a:xfrm>
        </p:spPr>
        <p:txBody>
          <a:bodyPr>
            <a:normAutofit/>
          </a:bodyPr>
          <a:lstStyle/>
          <a:p>
            <a:pPr algn="l"/>
            <a:r>
              <a:rPr lang="en-US" dirty="0" smtClean="0">
                <a:solidFill>
                  <a:srgbClr val="FFFF00"/>
                </a:solidFill>
              </a:rPr>
              <a:t>How could Christ experience temptation as all of us have, if His mind was fundamentally different from ours in the placement of receptors for different neurotransmitters (e.g. testosterone)?</a:t>
            </a:r>
          </a:p>
          <a:p>
            <a:pPr algn="l"/>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534400" cy="1143000"/>
          </a:xfrm>
        </p:spPr>
        <p:txBody>
          <a:bodyPr anchor="b">
            <a:normAutofit fontScale="90000"/>
          </a:bodyPr>
          <a:lstStyle/>
          <a:p>
            <a:r>
              <a:rPr lang="en-US" sz="3600" dirty="0" smtClean="0">
                <a:solidFill>
                  <a:srgbClr val="FFC000"/>
                </a:solidFill>
              </a:rPr>
              <a:t>Christ took upon Himself human nature so that:</a:t>
            </a:r>
            <a:r>
              <a:rPr lang="en-US" sz="3200" dirty="0" smtClean="0"/>
              <a:t/>
            </a:r>
            <a:br>
              <a:rPr lang="en-US" sz="3200" dirty="0" smtClean="0"/>
            </a:br>
            <a:endParaRPr lang="en-US" sz="3200" dirty="0"/>
          </a:p>
        </p:txBody>
      </p:sp>
      <p:sp>
        <p:nvSpPr>
          <p:cNvPr id="3" name="Content Placeholder 2"/>
          <p:cNvSpPr>
            <a:spLocks noGrp="1"/>
          </p:cNvSpPr>
          <p:nvPr>
            <p:ph idx="1"/>
          </p:nvPr>
        </p:nvSpPr>
        <p:spPr>
          <a:xfrm>
            <a:off x="457200" y="2590800"/>
            <a:ext cx="8229600" cy="3124200"/>
          </a:xfrm>
        </p:spPr>
        <p:txBody>
          <a:bodyPr anchor="t"/>
          <a:lstStyle/>
          <a:p>
            <a:pPr marL="514350" indent="-514350">
              <a:buFont typeface="+mj-lt"/>
              <a:buAutoNum type="arabicPeriod"/>
            </a:pPr>
            <a:r>
              <a:rPr lang="en-US" dirty="0" smtClean="0">
                <a:solidFill>
                  <a:srgbClr val="92D050"/>
                </a:solidFill>
              </a:rPr>
              <a:t>He could formulate a “cure” for the TE “disease”.</a:t>
            </a:r>
          </a:p>
          <a:p>
            <a:pPr marL="514350" indent="-514350">
              <a:buFont typeface="+mj-lt"/>
              <a:buAutoNum type="arabicPeriod"/>
            </a:pPr>
            <a:r>
              <a:rPr lang="en-US" dirty="0" smtClean="0">
                <a:solidFill>
                  <a:srgbClr val="FFFF00"/>
                </a:solidFill>
              </a:rPr>
              <a:t>Demonstrate the “second” death.</a:t>
            </a:r>
          </a:p>
          <a:p>
            <a:pPr marL="514350" indent="-514350">
              <a:buFont typeface="+mj-lt"/>
              <a:buAutoNum type="arabicPeriod"/>
            </a:pPr>
            <a:r>
              <a:rPr lang="en-US" dirty="0" smtClean="0">
                <a:solidFill>
                  <a:srgbClr val="FFFF00"/>
                </a:solidFill>
              </a:rPr>
              <a:t>Reveal the Godhead to humanity.</a:t>
            </a:r>
          </a:p>
          <a:p>
            <a:pPr marL="514350" indent="-514350">
              <a:buNone/>
            </a:pPr>
            <a:endParaRPr lang="en-US" dirty="0" smtClean="0">
              <a:solidFill>
                <a:srgbClr val="FFFF00"/>
              </a:solidFill>
            </a:endParaRPr>
          </a:p>
          <a:p>
            <a:pPr marL="514350" indent="-514350">
              <a:buNone/>
            </a:pPr>
            <a:endParaRPr lang="en-US" dirty="0" smtClean="0">
              <a:solidFill>
                <a:srgbClr val="FFFF00"/>
              </a:solidFill>
            </a:endParaRPr>
          </a:p>
          <a:p>
            <a:pPr marL="514350" indent="-514350">
              <a:buFont typeface="+mj-lt"/>
              <a:buAutoNum type="arabicPeriod"/>
            </a:pPr>
            <a:endParaRPr lang="en-US" dirty="0" smtClean="0">
              <a:solidFill>
                <a:srgbClr val="FFFF00"/>
              </a:solidFill>
            </a:endParaRPr>
          </a:p>
          <a:p>
            <a:pPr marL="514350" lvl="0" indent="-514350">
              <a:buFont typeface="+mj-lt"/>
              <a:buAutoNum type="arabicPeriod"/>
            </a:pPr>
            <a:endParaRPr lang="en-US" u="sng" dirty="0" smtClean="0">
              <a:solidFill>
                <a:srgbClr val="FFFF00"/>
              </a:solidFill>
            </a:endParaRPr>
          </a:p>
          <a:p>
            <a:pPr marL="514350" lvl="0" indent="-514350">
              <a:buNone/>
            </a:pPr>
            <a:endParaRPr lang="en-US"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4800" y="152401"/>
            <a:ext cx="8534400" cy="1523999"/>
          </a:xfrm>
        </p:spPr>
        <p:txBody>
          <a:bodyPr anchor="ctr">
            <a:normAutofit/>
          </a:bodyPr>
          <a:lstStyle/>
          <a:p>
            <a:r>
              <a:rPr lang="en-US" sz="3600" b="1" dirty="0" smtClean="0">
                <a:solidFill>
                  <a:srgbClr val="FFC000"/>
                </a:solidFill>
              </a:rPr>
              <a:t>CURE</a:t>
            </a:r>
            <a:endParaRPr lang="en-US" sz="3600" dirty="0">
              <a:solidFill>
                <a:srgbClr val="FFC000"/>
              </a:solidFill>
            </a:endParaRPr>
          </a:p>
        </p:txBody>
      </p:sp>
      <p:sp>
        <p:nvSpPr>
          <p:cNvPr id="5" name="Subtitle 4"/>
          <p:cNvSpPr>
            <a:spLocks noGrp="1"/>
          </p:cNvSpPr>
          <p:nvPr>
            <p:ph type="subTitle" idx="1"/>
          </p:nvPr>
        </p:nvSpPr>
        <p:spPr>
          <a:xfrm>
            <a:off x="609600" y="1905000"/>
            <a:ext cx="8001000" cy="4724400"/>
          </a:xfrm>
        </p:spPr>
        <p:txBody>
          <a:bodyPr anchor="t">
            <a:normAutofit/>
          </a:bodyPr>
          <a:lstStyle/>
          <a:p>
            <a:pPr algn="l"/>
            <a:r>
              <a:rPr lang="en-US" sz="2400" dirty="0" smtClean="0">
                <a:solidFill>
                  <a:srgbClr val="FFC000"/>
                </a:solidFill>
              </a:rPr>
              <a:t>Hebrews 2:17 </a:t>
            </a:r>
            <a:r>
              <a:rPr lang="en-US" sz="2400" dirty="0" smtClean="0">
                <a:solidFill>
                  <a:srgbClr val="FFFF00"/>
                </a:solidFill>
              </a:rPr>
              <a:t>Why in all things it behooved him to be made like to his brothers, that he might be a merciful and faithful high priest in things pertaining to God, </a:t>
            </a:r>
            <a:r>
              <a:rPr lang="en-US" sz="2400" b="1" dirty="0" smtClean="0">
                <a:solidFill>
                  <a:srgbClr val="92D050"/>
                </a:solidFill>
              </a:rPr>
              <a:t>to make reconciliation for the sins of the people</a:t>
            </a:r>
            <a:r>
              <a:rPr lang="en-US" sz="2400" b="1" dirty="0" smtClean="0">
                <a:solidFill>
                  <a:srgbClr val="FFFF00"/>
                </a:solidFill>
              </a:rPr>
              <a:t>. </a:t>
            </a:r>
            <a:r>
              <a:rPr lang="en-US" sz="2400" dirty="0" smtClean="0">
                <a:solidFill>
                  <a:srgbClr val="FFFF00"/>
                </a:solidFill>
              </a:rPr>
              <a:t> AKJV</a:t>
            </a:r>
          </a:p>
          <a:p>
            <a:pPr algn="l"/>
            <a:r>
              <a:rPr lang="en-US" sz="2400" dirty="0" smtClean="0">
                <a:solidFill>
                  <a:srgbClr val="FFC000"/>
                </a:solidFill>
              </a:rPr>
              <a:t>Hebrews 2:18 </a:t>
            </a:r>
            <a:r>
              <a:rPr lang="en-US" sz="2400" dirty="0" smtClean="0">
                <a:solidFill>
                  <a:srgbClr val="FFFF00"/>
                </a:solidFill>
              </a:rPr>
              <a:t>For in that he himself has suffered being tempted, he is </a:t>
            </a:r>
            <a:r>
              <a:rPr lang="en-US" sz="2400" b="1" dirty="0" smtClean="0">
                <a:solidFill>
                  <a:srgbClr val="92D050"/>
                </a:solidFill>
              </a:rPr>
              <a:t>able to succor them that are tempted</a:t>
            </a:r>
            <a:r>
              <a:rPr lang="en-US" sz="2400" b="1" dirty="0" smtClean="0">
                <a:solidFill>
                  <a:srgbClr val="FFFF00"/>
                </a:solidFill>
              </a:rPr>
              <a:t>.  </a:t>
            </a:r>
            <a:r>
              <a:rPr lang="en-US" sz="2400" dirty="0" smtClean="0">
                <a:solidFill>
                  <a:srgbClr val="FFFF00"/>
                </a:solidFill>
              </a:rPr>
              <a:t>AKJV</a:t>
            </a:r>
          </a:p>
          <a:p>
            <a:pPr algn="l"/>
            <a:r>
              <a:rPr lang="en-US" sz="2400" dirty="0" smtClean="0">
                <a:solidFill>
                  <a:srgbClr val="FFC000"/>
                </a:solidFill>
              </a:rPr>
              <a:t>Hebrews 4:15 </a:t>
            </a:r>
            <a:r>
              <a:rPr lang="en-US" sz="2400" dirty="0" smtClean="0">
                <a:solidFill>
                  <a:srgbClr val="FFFF00"/>
                </a:solidFill>
              </a:rPr>
              <a:t>For we have not an high priest which cannot be touched with the feeling of our infirmities; </a:t>
            </a:r>
            <a:r>
              <a:rPr lang="en-US" sz="2400" b="1" dirty="0" smtClean="0">
                <a:solidFill>
                  <a:srgbClr val="92D050"/>
                </a:solidFill>
              </a:rPr>
              <a:t>but was in all points tempted like as we are, yet without sin</a:t>
            </a:r>
            <a:r>
              <a:rPr lang="en-US" sz="2400" dirty="0" smtClean="0">
                <a:solidFill>
                  <a:srgbClr val="FFFF00"/>
                </a:solidFill>
              </a:rPr>
              <a:t>.  AKJV</a:t>
            </a:r>
          </a:p>
          <a:p>
            <a:pPr algn="l"/>
            <a:r>
              <a:rPr lang="en-US" sz="2400" dirty="0" smtClean="0">
                <a:solidFill>
                  <a:srgbClr val="FFC000"/>
                </a:solidFill>
              </a:rPr>
              <a:t>John 17:19 </a:t>
            </a:r>
            <a:r>
              <a:rPr lang="en-US" sz="2400" b="1" dirty="0" smtClean="0">
                <a:solidFill>
                  <a:srgbClr val="92D050"/>
                </a:solidFill>
              </a:rPr>
              <a:t>And for their sakes I sanctify myself</a:t>
            </a:r>
            <a:r>
              <a:rPr lang="en-US" sz="2400" dirty="0" smtClean="0">
                <a:solidFill>
                  <a:srgbClr val="FFFF00"/>
                </a:solidFill>
              </a:rPr>
              <a:t>, that they also might be sanctified through the truth.  AKJV</a:t>
            </a:r>
          </a:p>
          <a:p>
            <a:pPr algn="l"/>
            <a:endParaRPr lang="en-US" sz="2400" dirty="0" smtClean="0">
              <a:solidFill>
                <a:srgbClr val="FFFF00"/>
              </a:solidFill>
            </a:endParaRPr>
          </a:p>
          <a:p>
            <a:pPr algn="l"/>
            <a:endParaRPr lang="en-US" sz="24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11362"/>
          </a:xfrm>
        </p:spPr>
        <p:txBody>
          <a:bodyPr anchor="b">
            <a:noAutofit/>
          </a:bodyPr>
          <a:lstStyle/>
          <a:p>
            <a:pPr algn="l"/>
            <a:r>
              <a:rPr lang="en-US" sz="2800" dirty="0" smtClean="0">
                <a:solidFill>
                  <a:srgbClr val="92D050"/>
                </a:solidFill>
              </a:rPr>
              <a:t>Hebrews 5:9 </a:t>
            </a:r>
            <a:r>
              <a:rPr lang="en-US" sz="2800" dirty="0" smtClean="0">
                <a:solidFill>
                  <a:srgbClr val="FFC000"/>
                </a:solidFill>
              </a:rPr>
              <a:t>And being made </a:t>
            </a:r>
            <a:r>
              <a:rPr lang="en-US" sz="2800" u="sng" dirty="0" smtClean="0">
                <a:solidFill>
                  <a:srgbClr val="FFC000"/>
                </a:solidFill>
              </a:rPr>
              <a:t>perfect,</a:t>
            </a:r>
            <a:r>
              <a:rPr lang="en-US" sz="2800" dirty="0" smtClean="0">
                <a:solidFill>
                  <a:srgbClr val="FFC000"/>
                </a:solidFill>
              </a:rPr>
              <a:t> he became the author of eternal salvation to all them that obey him;  AKJV</a:t>
            </a:r>
            <a:r>
              <a:rPr lang="en-US" sz="2800" dirty="0" smtClean="0"/>
              <a:t/>
            </a:r>
            <a:br>
              <a:rPr lang="en-US" sz="2800" dirty="0" smtClean="0"/>
            </a:br>
            <a:endParaRPr lang="en-US" sz="2800" dirty="0"/>
          </a:p>
        </p:txBody>
      </p:sp>
      <p:sp>
        <p:nvSpPr>
          <p:cNvPr id="3" name="Content Placeholder 2"/>
          <p:cNvSpPr>
            <a:spLocks noGrp="1"/>
          </p:cNvSpPr>
          <p:nvPr>
            <p:ph idx="1"/>
          </p:nvPr>
        </p:nvSpPr>
        <p:spPr>
          <a:xfrm>
            <a:off x="457200" y="2590800"/>
            <a:ext cx="8229600" cy="3962400"/>
          </a:xfrm>
        </p:spPr>
        <p:txBody>
          <a:bodyPr>
            <a:normAutofit/>
          </a:bodyPr>
          <a:lstStyle/>
          <a:p>
            <a:r>
              <a:rPr lang="en-US" sz="2400" dirty="0" smtClean="0">
                <a:solidFill>
                  <a:srgbClr val="FFFF00"/>
                </a:solidFill>
                <a:latin typeface="SBL Greek" pitchFamily="2" charset="0"/>
                <a:ea typeface="SBL Greek" pitchFamily="2" charset="0"/>
              </a:rPr>
              <a:t>τελειόω</a:t>
            </a:r>
          </a:p>
          <a:p>
            <a:r>
              <a:rPr lang="en-US" sz="2400" dirty="0" smtClean="0">
                <a:solidFill>
                  <a:srgbClr val="FFFF00"/>
                </a:solidFill>
              </a:rPr>
              <a:t>teleioō</a:t>
            </a:r>
          </a:p>
          <a:p>
            <a:r>
              <a:rPr lang="en-US" sz="2400" i="1" dirty="0" smtClean="0">
                <a:solidFill>
                  <a:srgbClr val="FFFF00"/>
                </a:solidFill>
              </a:rPr>
              <a:t>tel-i-o'-o</a:t>
            </a:r>
          </a:p>
          <a:p>
            <a:r>
              <a:rPr lang="en-US" sz="2800" dirty="0" smtClean="0">
                <a:solidFill>
                  <a:srgbClr val="FFFF00"/>
                </a:solidFill>
              </a:rPr>
              <a:t>From </a:t>
            </a:r>
            <a:r>
              <a:rPr lang="en-US" sz="2800" u="sng" dirty="0" smtClean="0">
                <a:solidFill>
                  <a:srgbClr val="FFFF00"/>
                </a:solidFill>
              </a:rPr>
              <a:t>G5046</a:t>
            </a:r>
            <a:r>
              <a:rPr lang="en-US" sz="2800" dirty="0" smtClean="0">
                <a:solidFill>
                  <a:srgbClr val="FFFF00"/>
                </a:solidFill>
              </a:rPr>
              <a:t>; </a:t>
            </a:r>
            <a:r>
              <a:rPr lang="en-US" sz="2800" b="1" dirty="0" smtClean="0">
                <a:solidFill>
                  <a:srgbClr val="FFFF00"/>
                </a:solidFill>
              </a:rPr>
              <a:t>to </a:t>
            </a:r>
            <a:r>
              <a:rPr lang="en-US" sz="2800" b="1" i="1" dirty="0" smtClean="0">
                <a:solidFill>
                  <a:srgbClr val="FFFF00"/>
                </a:solidFill>
              </a:rPr>
              <a:t>complete</a:t>
            </a:r>
            <a:r>
              <a:rPr lang="en-US" sz="2800" b="1" dirty="0" smtClean="0">
                <a:solidFill>
                  <a:srgbClr val="FFFF00"/>
                </a:solidFill>
              </a:rPr>
              <a:t>,</a:t>
            </a:r>
            <a:r>
              <a:rPr lang="en-US" sz="2800" dirty="0" smtClean="0">
                <a:solidFill>
                  <a:srgbClr val="FFFF00"/>
                </a:solidFill>
              </a:rPr>
              <a:t> that is, (literally) </a:t>
            </a:r>
            <a:r>
              <a:rPr lang="en-US" sz="2800" i="1" dirty="0" smtClean="0">
                <a:solidFill>
                  <a:srgbClr val="FFFF00"/>
                </a:solidFill>
              </a:rPr>
              <a:t>accomplish</a:t>
            </a:r>
            <a:r>
              <a:rPr lang="en-US" sz="2800" dirty="0" smtClean="0">
                <a:solidFill>
                  <a:srgbClr val="FFFF00"/>
                </a:solidFill>
              </a:rPr>
              <a:t>, or (figuratively) </a:t>
            </a:r>
            <a:r>
              <a:rPr lang="en-US" sz="2800" b="1" i="1" dirty="0" smtClean="0">
                <a:solidFill>
                  <a:srgbClr val="FFFF00"/>
                </a:solidFill>
              </a:rPr>
              <a:t>consummate</a:t>
            </a:r>
            <a:r>
              <a:rPr lang="en-US" sz="2800" b="1" dirty="0" smtClean="0">
                <a:solidFill>
                  <a:srgbClr val="FFFF00"/>
                </a:solidFill>
              </a:rPr>
              <a:t> </a:t>
            </a:r>
            <a:r>
              <a:rPr lang="en-US" sz="2800" dirty="0" smtClean="0">
                <a:solidFill>
                  <a:srgbClr val="FFFF00"/>
                </a:solidFill>
              </a:rPr>
              <a:t>(in character): - consecrate, finish, fulfill, (make) perfect.</a:t>
            </a:r>
          </a:p>
          <a:p>
            <a:endParaRPr lang="en-US" sz="24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endParaRPr lang="en-US" dirty="0"/>
          </a:p>
        </p:txBody>
      </p:sp>
      <p:sp>
        <p:nvSpPr>
          <p:cNvPr id="3" name="Content Placeholder 2"/>
          <p:cNvSpPr>
            <a:spLocks noGrp="1"/>
          </p:cNvSpPr>
          <p:nvPr>
            <p:ph idx="1"/>
          </p:nvPr>
        </p:nvSpPr>
        <p:spPr>
          <a:xfrm>
            <a:off x="304800" y="457200"/>
            <a:ext cx="8534400" cy="6019800"/>
          </a:xfrm>
        </p:spPr>
        <p:txBody>
          <a:bodyPr anchor="ctr">
            <a:normAutofit/>
          </a:bodyPr>
          <a:lstStyle/>
          <a:p>
            <a:pPr>
              <a:buNone/>
            </a:pPr>
            <a:r>
              <a:rPr lang="en-US" sz="2000" dirty="0" smtClean="0">
                <a:solidFill>
                  <a:srgbClr val="FFFF00"/>
                </a:solidFill>
              </a:rPr>
              <a:t>      It was not the will of God that the sinless pair should know aught of evil. He had freely given them the good, and had withheld the evil. But, contrary to His command, they had eaten of the forbidden tree, and now they would continue to eat of it--they would have the knowledge of evil--all the days of their life. </a:t>
            </a:r>
            <a:r>
              <a:rPr lang="en-US" sz="2000" u="sng" dirty="0" smtClean="0">
                <a:solidFill>
                  <a:srgbClr val="FFC000"/>
                </a:solidFill>
              </a:rPr>
              <a:t>From that time the race would be afflicted by Satan's temptations. </a:t>
            </a:r>
            <a:r>
              <a:rPr lang="en-US" sz="2000" dirty="0" smtClean="0">
                <a:solidFill>
                  <a:srgbClr val="FFFF00"/>
                </a:solidFill>
              </a:rPr>
              <a:t>Instead of the happy labor heretofore appointed them, anxiety and toil were to be their lot. They would be subject to disappointment, grief, and pain, and finally to death.   Under the curse of sin all nature was to witness to man of the character and results of rebellion against God. When God made man He made him rule over the earth and all living creatures. So long as Adam remained loyal to Heaven, all nature was in subjection to him. But when he rebelled against the divine law, the inferior creatures were in rebellion against his rule.  </a:t>
            </a:r>
          </a:p>
          <a:p>
            <a:pPr>
              <a:buNone/>
            </a:pPr>
            <a:r>
              <a:rPr lang="en-US" sz="2000" dirty="0" smtClean="0">
                <a:solidFill>
                  <a:srgbClr val="FFFF00"/>
                </a:solidFill>
              </a:rPr>
              <a:t>                           </a:t>
            </a:r>
            <a:br>
              <a:rPr lang="en-US" sz="2000" dirty="0" smtClean="0">
                <a:solidFill>
                  <a:srgbClr val="FFFF00"/>
                </a:solidFill>
              </a:rPr>
            </a:br>
            <a:r>
              <a:rPr lang="en-US" sz="2000" dirty="0" smtClean="0">
                <a:solidFill>
                  <a:srgbClr val="FFFF00"/>
                </a:solidFill>
              </a:rPr>
              <a:t> Thus the Lord, in His great mercy, would show men the sacredness of His law, and lead them, by their own experience, to see the danger of setting it aside, even in the slightest degree.  {PP 59} </a:t>
            </a:r>
            <a:endParaRPr lang="en-US" sz="2000" dirty="0">
              <a:solidFill>
                <a:srgbClr val="FFFF0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09600" y="533401"/>
            <a:ext cx="7848600" cy="1752599"/>
          </a:xfrm>
        </p:spPr>
        <p:txBody>
          <a:bodyPr anchor="b">
            <a:normAutofit/>
          </a:bodyPr>
          <a:lstStyle/>
          <a:p>
            <a:pPr algn="l">
              <a:buFont typeface="Arial" pitchFamily="34" charset="0"/>
              <a:buChar char="•"/>
            </a:pPr>
            <a:r>
              <a:rPr lang="en-US" sz="2800" dirty="0" smtClean="0">
                <a:solidFill>
                  <a:srgbClr val="FFC000"/>
                </a:solidFill>
              </a:rPr>
              <a:t>Mat 5:48  </a:t>
            </a:r>
            <a:r>
              <a:rPr lang="en-US" sz="2800" dirty="0" smtClean="0">
                <a:solidFill>
                  <a:srgbClr val="FFFF00"/>
                </a:solidFill>
              </a:rPr>
              <a:t>Be ye therefore </a:t>
            </a:r>
            <a:r>
              <a:rPr lang="en-US" sz="2800" u="sng" dirty="0" smtClean="0">
                <a:solidFill>
                  <a:srgbClr val="FFFF00"/>
                </a:solidFill>
              </a:rPr>
              <a:t>perfect</a:t>
            </a:r>
            <a:r>
              <a:rPr lang="en-US" sz="2800" dirty="0" smtClean="0">
                <a:solidFill>
                  <a:srgbClr val="FFFF00"/>
                </a:solidFill>
              </a:rPr>
              <a:t>, even as your Father which is in heaven is </a:t>
            </a:r>
            <a:r>
              <a:rPr lang="en-US" sz="2800" u="sng" dirty="0" smtClean="0">
                <a:solidFill>
                  <a:srgbClr val="FFFF00"/>
                </a:solidFill>
              </a:rPr>
              <a:t>perfect</a:t>
            </a:r>
            <a:r>
              <a:rPr lang="en-US" sz="2800" dirty="0" smtClean="0">
                <a:solidFill>
                  <a:srgbClr val="FFFF00"/>
                </a:solidFill>
              </a:rPr>
              <a:t>. </a:t>
            </a:r>
            <a:r>
              <a:rPr lang="en-US" sz="2400" dirty="0" smtClean="0"/>
              <a:t/>
            </a:r>
            <a:br>
              <a:rPr lang="en-US" sz="2400" dirty="0" smtClean="0"/>
            </a:br>
            <a:endParaRPr lang="en-US" sz="2400" dirty="0"/>
          </a:p>
        </p:txBody>
      </p:sp>
      <p:sp>
        <p:nvSpPr>
          <p:cNvPr id="5" name="Subtitle 4"/>
          <p:cNvSpPr>
            <a:spLocks noGrp="1"/>
          </p:cNvSpPr>
          <p:nvPr>
            <p:ph type="subTitle" idx="1"/>
          </p:nvPr>
        </p:nvSpPr>
        <p:spPr>
          <a:xfrm>
            <a:off x="609600" y="2590800"/>
            <a:ext cx="7924800" cy="3886200"/>
          </a:xfrm>
        </p:spPr>
        <p:txBody>
          <a:bodyPr>
            <a:normAutofit/>
          </a:bodyPr>
          <a:lstStyle/>
          <a:p>
            <a:pPr algn="l">
              <a:buFont typeface="Arial" pitchFamily="34" charset="0"/>
              <a:buChar char="•"/>
            </a:pPr>
            <a:r>
              <a:rPr lang="en-US" sz="2800" dirty="0" smtClean="0">
                <a:solidFill>
                  <a:srgbClr val="FFC000"/>
                </a:solidFill>
              </a:rPr>
              <a:t>John 14:30  </a:t>
            </a:r>
            <a:r>
              <a:rPr lang="en-US" sz="2800" dirty="0" smtClean="0">
                <a:solidFill>
                  <a:srgbClr val="FFFF00"/>
                </a:solidFill>
              </a:rPr>
              <a:t>Hereafter I will not talk much with you: for the prince of this world cometh, and </a:t>
            </a:r>
            <a:r>
              <a:rPr lang="en-US" sz="2800" u="sng" dirty="0" smtClean="0">
                <a:solidFill>
                  <a:srgbClr val="FFFF00"/>
                </a:solidFill>
              </a:rPr>
              <a:t>hath nothing in me</a:t>
            </a:r>
            <a:r>
              <a:rPr lang="en-US" sz="2800" dirty="0" smtClean="0">
                <a:solidFill>
                  <a:srgbClr val="FFFF00"/>
                </a:solidFill>
              </a:rPr>
              <a:t>.</a:t>
            </a:r>
          </a:p>
          <a:p>
            <a:pPr algn="l">
              <a:buFont typeface="Arial" pitchFamily="34" charset="0"/>
              <a:buChar char="•"/>
            </a:pPr>
            <a:endParaRPr lang="en-US" sz="2800" dirty="0" smtClean="0">
              <a:solidFill>
                <a:srgbClr val="FFFF00"/>
              </a:solidFill>
            </a:endParaRPr>
          </a:p>
          <a:p>
            <a:pPr algn="l">
              <a:buFont typeface="Arial" pitchFamily="34" charset="0"/>
              <a:buChar char="•"/>
            </a:pPr>
            <a:r>
              <a:rPr lang="en-US" sz="2800" dirty="0" smtClean="0">
                <a:solidFill>
                  <a:srgbClr val="FFC000"/>
                </a:solidFill>
              </a:rPr>
              <a:t>James 1:13  </a:t>
            </a:r>
            <a:r>
              <a:rPr lang="en-US" sz="2800" dirty="0" smtClean="0">
                <a:solidFill>
                  <a:srgbClr val="FFFF00"/>
                </a:solidFill>
              </a:rPr>
              <a:t>Let no man say when he is tempted, I am tempted of God: f</a:t>
            </a:r>
            <a:r>
              <a:rPr lang="en-US" sz="2800" u="sng" dirty="0" smtClean="0">
                <a:solidFill>
                  <a:srgbClr val="FFFF00"/>
                </a:solidFill>
              </a:rPr>
              <a:t>or God cannot be tempted </a:t>
            </a:r>
            <a:r>
              <a:rPr lang="en-US" sz="2800" dirty="0" smtClean="0">
                <a:solidFill>
                  <a:srgbClr val="FFFF00"/>
                </a:solidFill>
              </a:rPr>
              <a:t>with evil, neither tempteth he any man: </a:t>
            </a:r>
            <a:endParaRPr lang="en-US" sz="28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381001"/>
            <a:ext cx="8001000" cy="1752599"/>
          </a:xfrm>
        </p:spPr>
        <p:txBody>
          <a:bodyPr>
            <a:normAutofit fontScale="90000"/>
          </a:bodyPr>
          <a:lstStyle/>
          <a:p>
            <a:pPr algn="l"/>
            <a:r>
              <a:rPr lang="en-US" sz="2400" dirty="0" smtClean="0">
                <a:solidFill>
                  <a:srgbClr val="FFFF00"/>
                </a:solidFill>
              </a:rPr>
              <a:t>Christ took upon Himself our “human nature” (</a:t>
            </a:r>
            <a:r>
              <a:rPr lang="en-US" sz="2400" dirty="0" smtClean="0">
                <a:solidFill>
                  <a:srgbClr val="FFC000"/>
                </a:solidFill>
              </a:rPr>
              <a:t>TE’s</a:t>
            </a:r>
            <a:r>
              <a:rPr lang="en-US" sz="2400" dirty="0" smtClean="0">
                <a:solidFill>
                  <a:srgbClr val="FFFF00"/>
                </a:solidFill>
              </a:rPr>
              <a:t>) in order to perfect a way to completely “silence” them.  This acquired, first-hand knowledge enables Him to become the “author of eternal salvation” for all humanity.</a:t>
            </a:r>
            <a:r>
              <a:rPr lang="en-US" sz="2400" dirty="0" smtClean="0"/>
              <a:t/>
            </a:r>
            <a:br>
              <a:rPr lang="en-US" sz="2400" dirty="0" smtClean="0"/>
            </a:br>
            <a:endParaRPr lang="en-US" sz="2400" dirty="0">
              <a:solidFill>
                <a:srgbClr val="FFFF00"/>
              </a:solidFill>
            </a:endParaRPr>
          </a:p>
        </p:txBody>
      </p:sp>
      <p:sp>
        <p:nvSpPr>
          <p:cNvPr id="5" name="Subtitle 4"/>
          <p:cNvSpPr>
            <a:spLocks noGrp="1"/>
          </p:cNvSpPr>
          <p:nvPr>
            <p:ph type="subTitle" idx="1"/>
          </p:nvPr>
        </p:nvSpPr>
        <p:spPr>
          <a:xfrm>
            <a:off x="914400" y="2438400"/>
            <a:ext cx="7467600" cy="4419600"/>
          </a:xfrm>
        </p:spPr>
        <p:txBody>
          <a:bodyPr anchor="b">
            <a:normAutofit/>
          </a:bodyPr>
          <a:lstStyle/>
          <a:p>
            <a:pPr algn="l"/>
            <a:r>
              <a:rPr lang="en-US" sz="2400" b="1" dirty="0" smtClean="0">
                <a:solidFill>
                  <a:srgbClr val="FFC000"/>
                </a:solidFill>
              </a:rPr>
              <a:t>Isaiah 53:11</a:t>
            </a:r>
            <a:r>
              <a:rPr lang="en-US" sz="2400" dirty="0" smtClean="0">
                <a:solidFill>
                  <a:srgbClr val="FFC000"/>
                </a:solidFill>
              </a:rPr>
              <a:t> </a:t>
            </a:r>
            <a:r>
              <a:rPr lang="en-US" sz="2400" dirty="0" smtClean="0">
                <a:solidFill>
                  <a:srgbClr val="FFFF00"/>
                </a:solidFill>
              </a:rPr>
              <a:t>He shall see of the travail of his soul, and shall be satisfied: </a:t>
            </a:r>
            <a:r>
              <a:rPr lang="en-US" sz="2400" u="sng" dirty="0" smtClean="0">
                <a:solidFill>
                  <a:srgbClr val="FFFF00"/>
                </a:solidFill>
              </a:rPr>
              <a:t>by his</a:t>
            </a:r>
            <a:r>
              <a:rPr lang="en-US" sz="2400" dirty="0" smtClean="0">
                <a:solidFill>
                  <a:srgbClr val="FFFF00"/>
                </a:solidFill>
              </a:rPr>
              <a:t> </a:t>
            </a:r>
            <a:r>
              <a:rPr lang="en-US" sz="2400" u="sng" dirty="0" smtClean="0">
                <a:solidFill>
                  <a:srgbClr val="FFFF00"/>
                </a:solidFill>
              </a:rPr>
              <a:t>knowledge shall my righteous servant justify many; for he shall </a:t>
            </a:r>
            <a:r>
              <a:rPr lang="en-US" sz="2400" u="sng" dirty="0" smtClean="0">
                <a:solidFill>
                  <a:srgbClr val="FFC000"/>
                </a:solidFill>
              </a:rPr>
              <a:t>bear</a:t>
            </a:r>
            <a:r>
              <a:rPr lang="en-US" sz="2400" u="sng" dirty="0" smtClean="0">
                <a:solidFill>
                  <a:srgbClr val="FFFF00"/>
                </a:solidFill>
              </a:rPr>
              <a:t> their iniquities</a:t>
            </a:r>
            <a:r>
              <a:rPr lang="en-US" sz="2400" dirty="0" smtClean="0">
                <a:solidFill>
                  <a:srgbClr val="FFFF00"/>
                </a:solidFill>
              </a:rPr>
              <a:t>.       AKJV</a:t>
            </a:r>
          </a:p>
          <a:p>
            <a:endParaRPr lang="en-US" sz="2400" dirty="0" smtClean="0">
              <a:solidFill>
                <a:srgbClr val="FFFF00"/>
              </a:solidFill>
            </a:endParaRPr>
          </a:p>
          <a:p>
            <a:endParaRPr lang="en-US" sz="2400" dirty="0" smtClean="0">
              <a:solidFill>
                <a:srgbClr val="FFFF00"/>
              </a:solidFill>
            </a:endParaRPr>
          </a:p>
          <a:p>
            <a:pPr algn="l"/>
            <a:r>
              <a:rPr lang="en-US" sz="2400" b="1" dirty="0" smtClean="0">
                <a:solidFill>
                  <a:srgbClr val="FFC000"/>
                </a:solidFill>
              </a:rPr>
              <a:t>Hebrews 1:3</a:t>
            </a:r>
            <a:r>
              <a:rPr lang="en-US" sz="2400" dirty="0" smtClean="0">
                <a:solidFill>
                  <a:srgbClr val="FFC000"/>
                </a:solidFill>
              </a:rPr>
              <a:t> </a:t>
            </a:r>
            <a:r>
              <a:rPr lang="en-US" sz="2400" dirty="0" smtClean="0">
                <a:solidFill>
                  <a:srgbClr val="FFFF00"/>
                </a:solidFill>
              </a:rPr>
              <a:t>Who being the brightness of his glory, and the express image of his person, and upholding all things by the word of his power, </a:t>
            </a:r>
            <a:r>
              <a:rPr lang="en-US" sz="2400" u="sng" dirty="0" smtClean="0">
                <a:solidFill>
                  <a:srgbClr val="FFFF00"/>
                </a:solidFill>
              </a:rPr>
              <a:t>when he had by himself</a:t>
            </a:r>
            <a:r>
              <a:rPr lang="en-US" sz="2400" dirty="0" smtClean="0">
                <a:solidFill>
                  <a:srgbClr val="FFFF00"/>
                </a:solidFill>
              </a:rPr>
              <a:t> </a:t>
            </a:r>
            <a:r>
              <a:rPr lang="en-US" sz="2400" u="sng" dirty="0" smtClean="0">
                <a:solidFill>
                  <a:srgbClr val="FFFF00"/>
                </a:solidFill>
              </a:rPr>
              <a:t>purged our sins</a:t>
            </a:r>
            <a:r>
              <a:rPr lang="en-US" sz="2400" dirty="0" smtClean="0">
                <a:solidFill>
                  <a:srgbClr val="FFFF00"/>
                </a:solidFill>
              </a:rPr>
              <a:t>, sat down on the right hand of the Majesty on high:                                                                                  AKJV</a:t>
            </a:r>
          </a:p>
          <a:p>
            <a:endParaRPr lang="en-US" sz="2400" dirty="0" smtClean="0">
              <a:solidFill>
                <a:srgbClr val="FFFF00"/>
              </a:solidFill>
            </a:endParaRPr>
          </a:p>
          <a:p>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381000"/>
            <a:ext cx="8001000" cy="1470025"/>
          </a:xfrm>
        </p:spPr>
        <p:txBody>
          <a:bodyPr>
            <a:normAutofit fontScale="90000"/>
          </a:bodyPr>
          <a:lstStyle/>
          <a:p>
            <a:pPr algn="l"/>
            <a:r>
              <a:rPr lang="en-US" sz="2400" b="1" dirty="0" smtClean="0">
                <a:solidFill>
                  <a:srgbClr val="92D050"/>
                </a:solidFill>
              </a:rPr>
              <a:t>Hebrews 2:11</a:t>
            </a:r>
            <a:r>
              <a:rPr lang="en-US" sz="2400" dirty="0" smtClean="0">
                <a:solidFill>
                  <a:srgbClr val="FFC000"/>
                </a:solidFill>
              </a:rPr>
              <a:t> </a:t>
            </a:r>
            <a:r>
              <a:rPr lang="en-US" sz="2400" dirty="0" smtClean="0">
                <a:solidFill>
                  <a:srgbClr val="FFFF00"/>
                </a:solidFill>
              </a:rPr>
              <a:t>For both he that </a:t>
            </a:r>
            <a:r>
              <a:rPr lang="en-US" sz="2400" u="sng" dirty="0" smtClean="0">
                <a:solidFill>
                  <a:srgbClr val="FFC000"/>
                </a:solidFill>
              </a:rPr>
              <a:t>sanctifies</a:t>
            </a:r>
            <a:r>
              <a:rPr lang="en-US" sz="2400" dirty="0" smtClean="0">
                <a:solidFill>
                  <a:srgbClr val="FFFF00"/>
                </a:solidFill>
              </a:rPr>
              <a:t> and they who are </a:t>
            </a:r>
            <a:r>
              <a:rPr lang="en-US" sz="2400" u="sng" dirty="0" smtClean="0">
                <a:solidFill>
                  <a:srgbClr val="FFC000"/>
                </a:solidFill>
              </a:rPr>
              <a:t>sanctified</a:t>
            </a:r>
            <a:r>
              <a:rPr lang="en-US" sz="2400" dirty="0" smtClean="0">
                <a:solidFill>
                  <a:srgbClr val="FFFF00"/>
                </a:solidFill>
              </a:rPr>
              <a:t> are all of one: for which cause he is not ashamed to call them brothers,                                                                        AKJV</a:t>
            </a:r>
            <a:r>
              <a:rPr lang="en-US" sz="2400" dirty="0" smtClean="0"/>
              <a:t/>
            </a:r>
            <a:br>
              <a:rPr lang="en-US" sz="2400" dirty="0" smtClean="0"/>
            </a:br>
            <a:endParaRPr lang="en-US" sz="2400" dirty="0"/>
          </a:p>
        </p:txBody>
      </p:sp>
      <p:sp>
        <p:nvSpPr>
          <p:cNvPr id="5" name="Subtitle 4"/>
          <p:cNvSpPr>
            <a:spLocks noGrp="1"/>
          </p:cNvSpPr>
          <p:nvPr>
            <p:ph type="subTitle" idx="1"/>
          </p:nvPr>
        </p:nvSpPr>
        <p:spPr>
          <a:xfrm>
            <a:off x="533400" y="1828800"/>
            <a:ext cx="7924800" cy="4724400"/>
          </a:xfrm>
        </p:spPr>
        <p:txBody>
          <a:bodyPr>
            <a:normAutofit/>
          </a:bodyPr>
          <a:lstStyle/>
          <a:p>
            <a:pPr algn="l"/>
            <a:r>
              <a:rPr lang="en-US" sz="2400" dirty="0" smtClean="0">
                <a:solidFill>
                  <a:srgbClr val="FFFF00"/>
                </a:solidFill>
              </a:rPr>
              <a:t>Sanctifies = to purify</a:t>
            </a:r>
          </a:p>
          <a:p>
            <a:pPr algn="l"/>
            <a:endParaRPr lang="en-US" sz="2400" dirty="0" smtClean="0">
              <a:solidFill>
                <a:srgbClr val="FFC000"/>
              </a:solidFill>
            </a:endParaRPr>
          </a:p>
          <a:p>
            <a:pPr algn="l"/>
            <a:r>
              <a:rPr lang="en-US" sz="2400" dirty="0" smtClean="0">
                <a:solidFill>
                  <a:srgbClr val="92D050"/>
                </a:solidFill>
              </a:rPr>
              <a:t>Hebrews 7:25</a:t>
            </a:r>
            <a:r>
              <a:rPr lang="en-US" sz="2400" dirty="0" smtClean="0">
                <a:solidFill>
                  <a:srgbClr val="FFC000"/>
                </a:solidFill>
              </a:rPr>
              <a:t> </a:t>
            </a:r>
            <a:r>
              <a:rPr lang="en-US" sz="2400" dirty="0" smtClean="0">
                <a:solidFill>
                  <a:srgbClr val="FFFF00"/>
                </a:solidFill>
              </a:rPr>
              <a:t>Why he is able also to save them to the uttermost that come to God by him, seeing he ever lives to make </a:t>
            </a:r>
            <a:r>
              <a:rPr lang="en-US" sz="2400" dirty="0" smtClean="0">
                <a:solidFill>
                  <a:srgbClr val="FFC000"/>
                </a:solidFill>
              </a:rPr>
              <a:t>intercession</a:t>
            </a:r>
            <a:r>
              <a:rPr lang="en-US" sz="2400" dirty="0" smtClean="0">
                <a:solidFill>
                  <a:srgbClr val="FFFF00"/>
                </a:solidFill>
              </a:rPr>
              <a:t> for them.                             AKJV</a:t>
            </a:r>
          </a:p>
          <a:p>
            <a:pPr algn="l"/>
            <a:endParaRPr lang="en-US" sz="2400" dirty="0" smtClean="0">
              <a:solidFill>
                <a:srgbClr val="FFFF00"/>
              </a:solidFill>
            </a:endParaRPr>
          </a:p>
          <a:p>
            <a:pPr algn="l"/>
            <a:r>
              <a:rPr lang="en-US" sz="2400" dirty="0" smtClean="0">
                <a:solidFill>
                  <a:srgbClr val="FFFF00"/>
                </a:solidFill>
              </a:rPr>
              <a:t>Intercession (Greek root) = to hit the mark</a:t>
            </a:r>
          </a:p>
          <a:p>
            <a:pPr algn="l"/>
            <a:r>
              <a:rPr lang="en-US" sz="2400" dirty="0" smtClean="0">
                <a:solidFill>
                  <a:srgbClr val="FFFF00"/>
                </a:solidFill>
              </a:rPr>
              <a:t>Sin (Hebrew) = to miss a mark</a:t>
            </a:r>
          </a:p>
          <a:p>
            <a:pPr algn="l"/>
            <a:endParaRPr lang="en-US" sz="2400" dirty="0" smtClean="0">
              <a:solidFill>
                <a:srgbClr val="FFFF00"/>
              </a:solidFill>
            </a:endParaRPr>
          </a:p>
          <a:p>
            <a:pPr algn="l"/>
            <a:endParaRPr lang="en-US" sz="2400" dirty="0" smtClean="0">
              <a:solidFill>
                <a:srgbClr val="FFFF00"/>
              </a:solidFill>
            </a:endParaRPr>
          </a:p>
          <a:p>
            <a:pPr algn="l"/>
            <a:endParaRPr lang="en-US" sz="2400" dirty="0" smtClean="0">
              <a:solidFill>
                <a:srgbClr val="FFFF00"/>
              </a:solidFill>
            </a:endParaRPr>
          </a:p>
          <a:p>
            <a:pPr algn="l"/>
            <a:endParaRPr lang="en-US" sz="2400" dirty="0" smtClean="0">
              <a:solidFill>
                <a:srgbClr val="FFFF00"/>
              </a:solidFill>
            </a:endParaRPr>
          </a:p>
          <a:p>
            <a:pPr algn="l"/>
            <a:endParaRPr lang="en-US" sz="2400" dirty="0" smtClean="0">
              <a:solidFill>
                <a:srgbClr val="FFFF00"/>
              </a:solidFill>
            </a:endParaRPr>
          </a:p>
          <a:p>
            <a:endParaRPr lang="en-US" sz="24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solidFill>
                  <a:srgbClr val="FFC000"/>
                </a:solidFill>
              </a:rPr>
              <a:t>Definition of Grace</a:t>
            </a:r>
            <a:endParaRPr lang="en-US" dirty="0">
              <a:solidFill>
                <a:srgbClr val="FFC000"/>
              </a:solidFill>
            </a:endParaRPr>
          </a:p>
        </p:txBody>
      </p:sp>
      <p:sp>
        <p:nvSpPr>
          <p:cNvPr id="3" name="Content Placeholder 2"/>
          <p:cNvSpPr>
            <a:spLocks noGrp="1"/>
          </p:cNvSpPr>
          <p:nvPr>
            <p:ph idx="1"/>
          </p:nvPr>
        </p:nvSpPr>
        <p:spPr>
          <a:xfrm>
            <a:off x="457200" y="1143000"/>
            <a:ext cx="8229600" cy="4525963"/>
          </a:xfrm>
        </p:spPr>
        <p:txBody>
          <a:bodyPr>
            <a:normAutofit/>
          </a:bodyPr>
          <a:lstStyle/>
          <a:p>
            <a:r>
              <a:rPr lang="en-US" sz="2800" dirty="0" smtClean="0">
                <a:solidFill>
                  <a:srgbClr val="FFC000"/>
                </a:solidFill>
              </a:rPr>
              <a:t>Titus 3:5-7 </a:t>
            </a:r>
            <a:r>
              <a:rPr lang="en-US" sz="2800" dirty="0" smtClean="0">
                <a:solidFill>
                  <a:srgbClr val="FFFF00"/>
                </a:solidFill>
              </a:rPr>
              <a:t>…... It was not because of any good deeds that we ourselves had done, but because of his own mercy that he saved us, </a:t>
            </a:r>
            <a:r>
              <a:rPr lang="en-US" sz="2800" u="sng" dirty="0" smtClean="0">
                <a:solidFill>
                  <a:srgbClr val="FFFF00"/>
                </a:solidFill>
              </a:rPr>
              <a:t>through the Holy Spirit, who gives us new</a:t>
            </a:r>
            <a:r>
              <a:rPr lang="en-US" sz="2800" dirty="0" smtClean="0">
                <a:solidFill>
                  <a:srgbClr val="FFFF00"/>
                </a:solidFill>
              </a:rPr>
              <a:t> </a:t>
            </a:r>
            <a:r>
              <a:rPr lang="en-US" sz="2800" u="sng" dirty="0" smtClean="0">
                <a:solidFill>
                  <a:srgbClr val="FFFF00"/>
                </a:solidFill>
              </a:rPr>
              <a:t>birth and new life by washing us.</a:t>
            </a:r>
            <a:r>
              <a:rPr lang="en-US" sz="2800" dirty="0" smtClean="0">
                <a:solidFill>
                  <a:srgbClr val="FFFF00"/>
                </a:solidFill>
              </a:rPr>
              <a:t>  God poured out the Holy Spirit abundantly on us through Jesus Christ our Savior, so that by </a:t>
            </a:r>
            <a:r>
              <a:rPr lang="en-US" sz="2800" u="sng" dirty="0" smtClean="0">
                <a:solidFill>
                  <a:srgbClr val="FFFF00"/>
                </a:solidFill>
              </a:rPr>
              <a:t>his grace</a:t>
            </a:r>
            <a:r>
              <a:rPr lang="en-US" sz="2800" dirty="0" smtClean="0">
                <a:solidFill>
                  <a:srgbClr val="FFFF00"/>
                </a:solidFill>
              </a:rPr>
              <a:t> we might be put right with God and come into possession of the eternal life we hope for.                                        GNB</a:t>
            </a:r>
          </a:p>
          <a:p>
            <a:endParaRPr lang="en-US" sz="28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362"/>
          </a:xfrm>
        </p:spPr>
        <p:txBody>
          <a:bodyPr>
            <a:normAutofit fontScale="90000"/>
          </a:bodyPr>
          <a:lstStyle/>
          <a:p>
            <a:endParaRPr lang="en-US" dirty="0"/>
          </a:p>
        </p:txBody>
      </p:sp>
      <p:sp>
        <p:nvSpPr>
          <p:cNvPr id="3" name="Content Placeholder 2"/>
          <p:cNvSpPr>
            <a:spLocks noGrp="1"/>
          </p:cNvSpPr>
          <p:nvPr>
            <p:ph idx="1"/>
          </p:nvPr>
        </p:nvSpPr>
        <p:spPr>
          <a:xfrm>
            <a:off x="457200" y="381000"/>
            <a:ext cx="8229600" cy="6172200"/>
          </a:xfrm>
        </p:spPr>
        <p:txBody>
          <a:bodyPr>
            <a:normAutofit/>
          </a:bodyPr>
          <a:lstStyle/>
          <a:p>
            <a:r>
              <a:rPr lang="en-US" sz="2400" dirty="0" smtClean="0">
                <a:solidFill>
                  <a:srgbClr val="92D050"/>
                </a:solidFill>
              </a:rPr>
              <a:t>Mark 2:4  </a:t>
            </a:r>
            <a:r>
              <a:rPr lang="en-US" sz="2400" dirty="0" smtClean="0">
                <a:solidFill>
                  <a:srgbClr val="FFFF00"/>
                </a:solidFill>
              </a:rPr>
              <a:t>Because of the crowd, however, they could not get the man to him. So they made a hole in the roof right above the place where Jesus was. When they had made an opening, they let the man down, lying on his mat. </a:t>
            </a:r>
          </a:p>
          <a:p>
            <a:r>
              <a:rPr lang="en-US" sz="2400" dirty="0" smtClean="0">
                <a:solidFill>
                  <a:srgbClr val="92D050"/>
                </a:solidFill>
              </a:rPr>
              <a:t>Mark 2:5  </a:t>
            </a:r>
            <a:r>
              <a:rPr lang="en-US" sz="2400" dirty="0" smtClean="0">
                <a:solidFill>
                  <a:srgbClr val="FFFF00"/>
                </a:solidFill>
              </a:rPr>
              <a:t>Seeing how much faith they had, Jesus said to the paralyzed man, "My son, your sins are forgiven." </a:t>
            </a:r>
          </a:p>
          <a:p>
            <a:r>
              <a:rPr lang="en-US" sz="2400" dirty="0" smtClean="0">
                <a:solidFill>
                  <a:srgbClr val="92D050"/>
                </a:solidFill>
              </a:rPr>
              <a:t>Mark 2:6  </a:t>
            </a:r>
            <a:r>
              <a:rPr lang="en-US" sz="2400" dirty="0" smtClean="0">
                <a:solidFill>
                  <a:srgbClr val="FFFF00"/>
                </a:solidFill>
              </a:rPr>
              <a:t>Some teachers of the Law who were sitting there thought to themselves, </a:t>
            </a:r>
          </a:p>
          <a:p>
            <a:r>
              <a:rPr lang="en-US" sz="2400" dirty="0" smtClean="0">
                <a:solidFill>
                  <a:srgbClr val="92D050"/>
                </a:solidFill>
              </a:rPr>
              <a:t>Mar 2:7  </a:t>
            </a:r>
            <a:r>
              <a:rPr lang="en-US" sz="2400" dirty="0" smtClean="0">
                <a:solidFill>
                  <a:srgbClr val="FFFF00"/>
                </a:solidFill>
              </a:rPr>
              <a:t>"How does he dare talk like this? This is blasphemy! God is the only one who can forgive sins!" </a:t>
            </a:r>
          </a:p>
          <a:p>
            <a:r>
              <a:rPr lang="en-US" sz="2400" dirty="0" smtClean="0">
                <a:solidFill>
                  <a:srgbClr val="92D050"/>
                </a:solidFill>
              </a:rPr>
              <a:t>Mark 2:8  </a:t>
            </a:r>
            <a:r>
              <a:rPr lang="en-US" sz="2400" dirty="0" smtClean="0">
                <a:solidFill>
                  <a:srgbClr val="FFFF00"/>
                </a:solidFill>
              </a:rPr>
              <a:t>At once Jesus knew what they were thinking, so he said to them, "Why do you think such things? </a:t>
            </a:r>
          </a:p>
          <a:p>
            <a:r>
              <a:rPr lang="en-US" sz="2400" dirty="0" smtClean="0">
                <a:solidFill>
                  <a:srgbClr val="92D050"/>
                </a:solidFill>
              </a:rPr>
              <a:t>Mark 2:9  </a:t>
            </a:r>
            <a:r>
              <a:rPr lang="en-US" sz="2400" dirty="0" smtClean="0">
                <a:solidFill>
                  <a:srgbClr val="FFFF00"/>
                </a:solidFill>
              </a:rPr>
              <a:t>Is it easier to say to this paralyzed man, </a:t>
            </a:r>
            <a:r>
              <a:rPr lang="en-US" sz="2400" b="1" dirty="0" smtClean="0">
                <a:solidFill>
                  <a:srgbClr val="FFFF00"/>
                </a:solidFill>
              </a:rPr>
              <a:t>'</a:t>
            </a:r>
            <a:r>
              <a:rPr lang="en-US" sz="2400" b="1" dirty="0" smtClean="0">
                <a:solidFill>
                  <a:srgbClr val="92D050"/>
                </a:solidFill>
              </a:rPr>
              <a:t>Your sins are forgiven</a:t>
            </a:r>
            <a:r>
              <a:rPr lang="en-US" sz="2400" b="1" dirty="0" smtClean="0">
                <a:solidFill>
                  <a:srgbClr val="FFFF00"/>
                </a:solidFill>
              </a:rPr>
              <a:t>,' or to say, </a:t>
            </a:r>
            <a:r>
              <a:rPr lang="en-US" sz="2400" b="1" dirty="0" smtClean="0">
                <a:solidFill>
                  <a:srgbClr val="92D050"/>
                </a:solidFill>
              </a:rPr>
              <a:t>'Get up, pick up your mat, and walk</a:t>
            </a:r>
            <a:r>
              <a:rPr lang="en-US" sz="2400" b="1" dirty="0" smtClean="0">
                <a:solidFill>
                  <a:srgbClr val="FFFF00"/>
                </a:solidFill>
              </a:rPr>
              <a:t>'? </a:t>
            </a:r>
            <a:r>
              <a:rPr lang="en-US" sz="2400" dirty="0" smtClean="0">
                <a:solidFill>
                  <a:srgbClr val="FFFF00"/>
                </a:solidFill>
              </a:rPr>
              <a:t>  GNB</a:t>
            </a:r>
            <a:endParaRPr lang="en-US" sz="24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447800"/>
          </a:xfrm>
        </p:spPr>
        <p:txBody>
          <a:bodyPr>
            <a:normAutofit/>
          </a:bodyPr>
          <a:lstStyle/>
          <a:p>
            <a:r>
              <a:rPr lang="en-US" dirty="0" smtClean="0">
                <a:solidFill>
                  <a:srgbClr val="FFC000"/>
                </a:solidFill>
              </a:rPr>
              <a:t>Heal = Save</a:t>
            </a:r>
            <a:endParaRPr lang="en-US" dirty="0">
              <a:solidFill>
                <a:srgbClr val="FFC000"/>
              </a:solidFill>
            </a:endParaRPr>
          </a:p>
        </p:txBody>
      </p:sp>
      <p:sp>
        <p:nvSpPr>
          <p:cNvPr id="3" name="Content Placeholder 2"/>
          <p:cNvSpPr>
            <a:spLocks noGrp="1"/>
          </p:cNvSpPr>
          <p:nvPr>
            <p:ph idx="1"/>
          </p:nvPr>
        </p:nvSpPr>
        <p:spPr>
          <a:xfrm>
            <a:off x="152400" y="1066800"/>
            <a:ext cx="8763000" cy="5059363"/>
          </a:xfrm>
        </p:spPr>
        <p:txBody>
          <a:bodyPr anchor="ctr">
            <a:normAutofit/>
          </a:bodyPr>
          <a:lstStyle/>
          <a:p>
            <a:pPr>
              <a:buNone/>
            </a:pPr>
            <a:r>
              <a:rPr lang="en-US" sz="3600" dirty="0" smtClean="0">
                <a:solidFill>
                  <a:srgbClr val="FFFF00"/>
                </a:solidFill>
              </a:rPr>
              <a:t>    </a:t>
            </a:r>
            <a:r>
              <a:rPr lang="en-US" sz="4000" u="sng" dirty="0" smtClean="0">
                <a:solidFill>
                  <a:srgbClr val="FFFF00"/>
                </a:solidFill>
              </a:rPr>
              <a:t>Heal</a:t>
            </a:r>
            <a:r>
              <a:rPr lang="en-US" sz="4000" dirty="0" smtClean="0">
                <a:solidFill>
                  <a:srgbClr val="FFFF00"/>
                </a:solidFill>
              </a:rPr>
              <a:t> me, O LORD, and I shall be </a:t>
            </a:r>
            <a:r>
              <a:rPr lang="en-US" sz="4000" u="sng" dirty="0" smtClean="0">
                <a:solidFill>
                  <a:srgbClr val="FFFF00"/>
                </a:solidFill>
              </a:rPr>
              <a:t>healed</a:t>
            </a:r>
            <a:r>
              <a:rPr lang="en-US" sz="4000" dirty="0" smtClean="0">
                <a:solidFill>
                  <a:srgbClr val="FFFF00"/>
                </a:solidFill>
              </a:rPr>
              <a:t>; </a:t>
            </a:r>
            <a:r>
              <a:rPr lang="en-US" sz="4000" u="sng" dirty="0" smtClean="0">
                <a:solidFill>
                  <a:srgbClr val="FFFF00"/>
                </a:solidFill>
              </a:rPr>
              <a:t>save</a:t>
            </a:r>
            <a:r>
              <a:rPr lang="en-US" sz="4000" dirty="0" smtClean="0">
                <a:solidFill>
                  <a:srgbClr val="FFFF00"/>
                </a:solidFill>
              </a:rPr>
              <a:t> me, and I shall be </a:t>
            </a:r>
            <a:r>
              <a:rPr lang="en-US" sz="4000" u="sng" dirty="0" smtClean="0">
                <a:solidFill>
                  <a:srgbClr val="FFFF00"/>
                </a:solidFill>
              </a:rPr>
              <a:t>saved</a:t>
            </a:r>
            <a:r>
              <a:rPr lang="en-US" sz="4000" dirty="0" smtClean="0">
                <a:solidFill>
                  <a:srgbClr val="FFFF00"/>
                </a:solidFill>
              </a:rPr>
              <a:t>: for thou </a:t>
            </a:r>
            <a:r>
              <a:rPr lang="en-US" sz="4000" i="1" dirty="0" smtClean="0">
                <a:solidFill>
                  <a:srgbClr val="FFFF00"/>
                </a:solidFill>
              </a:rPr>
              <a:t>art my praise. </a:t>
            </a:r>
          </a:p>
          <a:p>
            <a:pPr>
              <a:buNone/>
            </a:pPr>
            <a:r>
              <a:rPr lang="en-US" sz="4000" i="1" dirty="0" smtClean="0">
                <a:solidFill>
                  <a:srgbClr val="FFFF00"/>
                </a:solidFill>
              </a:rPr>
              <a:t>                                          </a:t>
            </a:r>
            <a:r>
              <a:rPr lang="en-US" sz="4000" b="1" dirty="0" smtClean="0">
                <a:solidFill>
                  <a:srgbClr val="FFC000"/>
                </a:solidFill>
              </a:rPr>
              <a:t>Jer. 17:14   AKJV </a:t>
            </a:r>
            <a:endParaRPr lang="en-US" sz="4000" i="1" dirty="0" smtClean="0">
              <a:solidFill>
                <a:srgbClr val="FFC000"/>
              </a:solidFill>
            </a:endParaRPr>
          </a:p>
          <a:p>
            <a:pPr>
              <a:buNone/>
            </a:pPr>
            <a:endParaRPr lang="en-US" sz="24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457200"/>
            <a:ext cx="7772400" cy="2667000"/>
          </a:xfrm>
        </p:spPr>
        <p:txBody>
          <a:bodyPr anchor="t">
            <a:normAutofit/>
          </a:bodyPr>
          <a:lstStyle/>
          <a:p>
            <a:pPr algn="l"/>
            <a:r>
              <a:rPr lang="en-US" sz="2400" dirty="0" smtClean="0">
                <a:solidFill>
                  <a:srgbClr val="92D050"/>
                </a:solidFill>
              </a:rPr>
              <a:t>John 3:5 </a:t>
            </a:r>
            <a:r>
              <a:rPr lang="en-US" sz="2400" dirty="0" smtClean="0">
                <a:solidFill>
                  <a:srgbClr val="FFC000"/>
                </a:solidFill>
              </a:rPr>
              <a:t>Jesus answered, Truly, truly, I say to you, Except a man be born of water and of the Spirit, he cannot enter into the kingdom of God.</a:t>
            </a:r>
            <a:br>
              <a:rPr lang="en-US" sz="2400" dirty="0" smtClean="0">
                <a:solidFill>
                  <a:srgbClr val="FFC000"/>
                </a:solidFill>
              </a:rPr>
            </a:br>
            <a:r>
              <a:rPr lang="en-US" sz="2400" dirty="0" smtClean="0">
                <a:solidFill>
                  <a:srgbClr val="FFC000"/>
                </a:solidFill>
              </a:rPr>
              <a:t/>
            </a:r>
            <a:br>
              <a:rPr lang="en-US" sz="2400" dirty="0" smtClean="0">
                <a:solidFill>
                  <a:srgbClr val="FFC000"/>
                </a:solidFill>
              </a:rPr>
            </a:br>
            <a:r>
              <a:rPr lang="en-US" sz="2400" dirty="0" smtClean="0">
                <a:solidFill>
                  <a:srgbClr val="FFC000"/>
                </a:solidFill>
              </a:rPr>
              <a:t> </a:t>
            </a:r>
            <a:r>
              <a:rPr lang="en-US" sz="2400" dirty="0" smtClean="0">
                <a:solidFill>
                  <a:srgbClr val="92D050"/>
                </a:solidFill>
              </a:rPr>
              <a:t>John 3:6 </a:t>
            </a:r>
            <a:r>
              <a:rPr lang="en-US" sz="2400" dirty="0" smtClean="0">
                <a:solidFill>
                  <a:srgbClr val="FFC000"/>
                </a:solidFill>
              </a:rPr>
              <a:t>That which is born of the flesh is flesh; and that which is born of the Spirit is spirit.</a:t>
            </a:r>
            <a:br>
              <a:rPr lang="en-US" sz="2400" dirty="0" smtClean="0">
                <a:solidFill>
                  <a:srgbClr val="FFC000"/>
                </a:solidFill>
              </a:rPr>
            </a:br>
            <a:endParaRPr lang="en-US" sz="2400" dirty="0">
              <a:solidFill>
                <a:srgbClr val="FFC000"/>
              </a:solidFill>
            </a:endParaRPr>
          </a:p>
        </p:txBody>
      </p:sp>
      <p:sp>
        <p:nvSpPr>
          <p:cNvPr id="5" name="Subtitle 4"/>
          <p:cNvSpPr>
            <a:spLocks noGrp="1"/>
          </p:cNvSpPr>
          <p:nvPr>
            <p:ph type="subTitle" idx="1"/>
          </p:nvPr>
        </p:nvSpPr>
        <p:spPr>
          <a:xfrm>
            <a:off x="762000" y="3124200"/>
            <a:ext cx="7696200" cy="3505200"/>
          </a:xfrm>
        </p:spPr>
        <p:txBody>
          <a:bodyPr>
            <a:normAutofit/>
          </a:bodyPr>
          <a:lstStyle/>
          <a:p>
            <a:pPr algn="l"/>
            <a:r>
              <a:rPr lang="en-US" sz="2400" dirty="0" smtClean="0">
                <a:solidFill>
                  <a:srgbClr val="92D050"/>
                </a:solidFill>
              </a:rPr>
              <a:t>John 3:7 </a:t>
            </a:r>
            <a:r>
              <a:rPr lang="en-US" sz="2400" dirty="0" smtClean="0">
                <a:solidFill>
                  <a:srgbClr val="FFC000"/>
                </a:solidFill>
              </a:rPr>
              <a:t>Marvel not that I said to you, You must be </a:t>
            </a:r>
            <a:r>
              <a:rPr lang="en-US" sz="2400" b="1" dirty="0" smtClean="0">
                <a:solidFill>
                  <a:srgbClr val="92D050"/>
                </a:solidFill>
              </a:rPr>
              <a:t>born again</a:t>
            </a:r>
            <a:r>
              <a:rPr lang="en-US" sz="2400" dirty="0" smtClean="0">
                <a:solidFill>
                  <a:srgbClr val="92D050"/>
                </a:solidFill>
              </a:rPr>
              <a:t>.</a:t>
            </a:r>
          </a:p>
          <a:p>
            <a:endParaRPr lang="en-US" sz="2400" dirty="0" smtClean="0"/>
          </a:p>
          <a:p>
            <a:pPr algn="l"/>
            <a:r>
              <a:rPr lang="en-US" sz="2400" dirty="0" smtClean="0">
                <a:solidFill>
                  <a:srgbClr val="92D050"/>
                </a:solidFill>
              </a:rPr>
              <a:t>John 3:8 </a:t>
            </a:r>
            <a:r>
              <a:rPr lang="en-US" sz="2400" dirty="0" smtClean="0">
                <a:solidFill>
                  <a:srgbClr val="FFC000"/>
                </a:solidFill>
              </a:rPr>
              <a:t>The wind blows where it wants, and you hear the sound thereof, but can not tell from where it comes, and where it goes: so is every one that is </a:t>
            </a:r>
            <a:r>
              <a:rPr lang="en-US" sz="2400" b="1" dirty="0" smtClean="0">
                <a:solidFill>
                  <a:srgbClr val="92D050"/>
                </a:solidFill>
              </a:rPr>
              <a:t>born of the Spirit</a:t>
            </a:r>
            <a:r>
              <a:rPr lang="en-US" sz="2400" dirty="0" smtClean="0">
                <a:solidFill>
                  <a:srgbClr val="FFC000"/>
                </a:solidFill>
              </a:rPr>
              <a:t>.  AKJV</a:t>
            </a:r>
            <a:endParaRPr lang="en-US" sz="2400" dirty="0">
              <a:solidFill>
                <a:srgbClr val="FFC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447800"/>
          </a:xfrm>
        </p:spPr>
        <p:txBody>
          <a:bodyPr anchor="b">
            <a:normAutofit/>
          </a:bodyPr>
          <a:lstStyle/>
          <a:p>
            <a:pPr algn="l"/>
            <a:r>
              <a:rPr lang="en-US" sz="2800" dirty="0" smtClean="0">
                <a:solidFill>
                  <a:srgbClr val="FFC000"/>
                </a:solidFill>
              </a:rPr>
              <a:t>After three years unraveling the mysteries of TE’s, Christ successfully formulated a complete “cure”.</a:t>
            </a:r>
            <a:r>
              <a:rPr lang="en-US" sz="2800" dirty="0" smtClean="0"/>
              <a:t/>
            </a:r>
            <a:br>
              <a:rPr lang="en-US" sz="2800" dirty="0" smtClean="0"/>
            </a:br>
            <a:endParaRPr lang="en-US" sz="2800" dirty="0"/>
          </a:p>
        </p:txBody>
      </p:sp>
      <p:sp>
        <p:nvSpPr>
          <p:cNvPr id="3" name="Content Placeholder 2"/>
          <p:cNvSpPr>
            <a:spLocks noGrp="1"/>
          </p:cNvSpPr>
          <p:nvPr>
            <p:ph idx="1"/>
          </p:nvPr>
        </p:nvSpPr>
        <p:spPr>
          <a:xfrm>
            <a:off x="457200" y="1981200"/>
            <a:ext cx="8229600" cy="4419600"/>
          </a:xfrm>
        </p:spPr>
        <p:txBody>
          <a:bodyPr anchor="ctr">
            <a:normAutofit/>
          </a:bodyPr>
          <a:lstStyle/>
          <a:p>
            <a:r>
              <a:rPr lang="en-US" sz="2400" dirty="0" smtClean="0">
                <a:solidFill>
                  <a:srgbClr val="92D050"/>
                </a:solidFill>
              </a:rPr>
              <a:t>John 14:30 </a:t>
            </a:r>
            <a:r>
              <a:rPr lang="en-US" sz="2400" dirty="0" smtClean="0">
                <a:solidFill>
                  <a:srgbClr val="FFFF00"/>
                </a:solidFill>
              </a:rPr>
              <a:t>Hereafter I will not talk much with you: for the prince of this world comes, </a:t>
            </a:r>
            <a:r>
              <a:rPr lang="en-US" sz="2400" b="1" dirty="0" smtClean="0">
                <a:solidFill>
                  <a:srgbClr val="92D050"/>
                </a:solidFill>
              </a:rPr>
              <a:t>and has nothing in me</a:t>
            </a:r>
            <a:r>
              <a:rPr lang="en-US" sz="2400" b="1" dirty="0" smtClean="0">
                <a:solidFill>
                  <a:srgbClr val="FFFF00"/>
                </a:solidFill>
              </a:rPr>
              <a:t>.</a:t>
            </a:r>
            <a:r>
              <a:rPr lang="en-US" sz="2400" dirty="0" smtClean="0">
                <a:solidFill>
                  <a:srgbClr val="FFFF00"/>
                </a:solidFill>
              </a:rPr>
              <a:t>  AKJV </a:t>
            </a:r>
          </a:p>
          <a:p>
            <a:r>
              <a:rPr lang="en-US" sz="2400" dirty="0" smtClean="0">
                <a:solidFill>
                  <a:srgbClr val="FFFF00"/>
                </a:solidFill>
              </a:rPr>
              <a:t>John17:4 I have glorified you on the earth: </a:t>
            </a:r>
            <a:r>
              <a:rPr lang="en-US" sz="2400" b="1" dirty="0" smtClean="0">
                <a:solidFill>
                  <a:srgbClr val="92D050"/>
                </a:solidFill>
              </a:rPr>
              <a:t>I have finished the work which you gave me to do. </a:t>
            </a:r>
            <a:r>
              <a:rPr lang="en-US" sz="2400" dirty="0" smtClean="0">
                <a:solidFill>
                  <a:srgbClr val="FFFF00"/>
                </a:solidFill>
              </a:rPr>
              <a:t> AKJV</a:t>
            </a:r>
          </a:p>
          <a:p>
            <a:r>
              <a:rPr lang="en-US" sz="2400" dirty="0" smtClean="0">
                <a:solidFill>
                  <a:srgbClr val="92D050"/>
                </a:solidFill>
              </a:rPr>
              <a:t>1John 3:8  </a:t>
            </a:r>
            <a:r>
              <a:rPr lang="en-US" sz="2400" dirty="0" smtClean="0">
                <a:solidFill>
                  <a:srgbClr val="FFFF00"/>
                </a:solidFill>
              </a:rPr>
              <a:t>Whoever continues to sin belongs to the Devil, because the Devil has sinned from the very beginning. The Son of God appeared for this very reason, </a:t>
            </a:r>
            <a:r>
              <a:rPr lang="en-US" sz="2400" b="1" dirty="0" smtClean="0">
                <a:solidFill>
                  <a:srgbClr val="92D050"/>
                </a:solidFill>
              </a:rPr>
              <a:t>to destroy what the Devil had done</a:t>
            </a:r>
            <a:r>
              <a:rPr lang="en-US" sz="2400" dirty="0" smtClean="0">
                <a:solidFill>
                  <a:srgbClr val="FFFF00"/>
                </a:solidFill>
              </a:rPr>
              <a:t>. GNB</a:t>
            </a:r>
          </a:p>
          <a:p>
            <a:endParaRPr lang="en-US" sz="24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77962"/>
          </a:xfrm>
        </p:spPr>
        <p:txBody>
          <a:bodyPr>
            <a:normAutofit fontScale="90000"/>
          </a:bodyPr>
          <a:lstStyle/>
          <a:p>
            <a:pPr algn="l"/>
            <a:r>
              <a:rPr lang="en-US" sz="2800" dirty="0" smtClean="0">
                <a:solidFill>
                  <a:srgbClr val="FFC000"/>
                </a:solidFill>
              </a:rPr>
              <a:t>If Christ developed an answer to the TE problem we should see something in our genome dynamics which would support this hypothesis:</a:t>
            </a:r>
            <a:r>
              <a:rPr lang="en-US" sz="2800" dirty="0" smtClean="0"/>
              <a:t/>
            </a:r>
            <a:br>
              <a:rPr lang="en-US" sz="2800" dirty="0" smtClean="0"/>
            </a:br>
            <a:endParaRPr lang="en-US" sz="2800" dirty="0"/>
          </a:p>
        </p:txBody>
      </p:sp>
      <p:pic>
        <p:nvPicPr>
          <p:cNvPr id="6" name="Content Placeholder 5" descr="Small RNAs as Guardians of the Genome0001.jpg"/>
          <p:cNvPicPr>
            <a:picLocks noGrp="1" noChangeAspect="1"/>
          </p:cNvPicPr>
          <p:nvPr>
            <p:ph idx="1"/>
          </p:nvPr>
        </p:nvPicPr>
        <p:blipFill>
          <a:blip r:embed="rId2" cstate="print"/>
          <a:stretch>
            <a:fillRect/>
          </a:stretch>
        </p:blipFill>
        <p:spPr>
          <a:xfrm>
            <a:off x="0" y="1447800"/>
            <a:ext cx="6845808" cy="2249424"/>
          </a:xfrm>
        </p:spPr>
      </p:pic>
      <p:pic>
        <p:nvPicPr>
          <p:cNvPr id="4" name="Picture 3" descr="Small RNAs as Guardians of the Genome0009.jpg"/>
          <p:cNvPicPr>
            <a:picLocks noChangeAspect="1"/>
          </p:cNvPicPr>
          <p:nvPr/>
        </p:nvPicPr>
        <p:blipFill>
          <a:blip r:embed="rId3" cstate="print"/>
          <a:stretch>
            <a:fillRect/>
          </a:stretch>
        </p:blipFill>
        <p:spPr>
          <a:xfrm>
            <a:off x="4724400" y="2819400"/>
            <a:ext cx="4114800" cy="4038600"/>
          </a:xfrm>
          <a:prstGeom prst="rect">
            <a:avLst/>
          </a:prstGeom>
        </p:spPr>
      </p:pic>
      <p:pic>
        <p:nvPicPr>
          <p:cNvPr id="5" name="Picture 4" descr="Small RNAs as Guardians of the Genome0008.jpg"/>
          <p:cNvPicPr>
            <a:picLocks noChangeAspect="1"/>
          </p:cNvPicPr>
          <p:nvPr/>
        </p:nvPicPr>
        <p:blipFill>
          <a:blip r:embed="rId4" cstate="print"/>
          <a:stretch>
            <a:fillRect/>
          </a:stretch>
        </p:blipFill>
        <p:spPr>
          <a:xfrm>
            <a:off x="533400" y="3962400"/>
            <a:ext cx="4153766" cy="1371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mall RNAs as Guardians of the Genome0004.jpg"/>
          <p:cNvPicPr>
            <a:picLocks noGrp="1" noChangeAspect="1"/>
          </p:cNvPicPr>
          <p:nvPr>
            <p:ph idx="1"/>
          </p:nvPr>
        </p:nvPicPr>
        <p:blipFill>
          <a:blip r:embed="rId2" cstate="print"/>
          <a:stretch>
            <a:fillRect/>
          </a:stretch>
        </p:blipFill>
        <p:spPr>
          <a:xfrm>
            <a:off x="1295400" y="228600"/>
            <a:ext cx="3429000" cy="6426925"/>
          </a:xfrm>
        </p:spPr>
      </p:pic>
      <p:pic>
        <p:nvPicPr>
          <p:cNvPr id="5" name="Picture 4" descr="Small RNAs as Guardians of the Genome0004.jpg"/>
          <p:cNvPicPr>
            <a:picLocks noChangeAspect="1"/>
          </p:cNvPicPr>
          <p:nvPr/>
        </p:nvPicPr>
        <p:blipFill>
          <a:blip r:embed="rId3" cstate="print"/>
          <a:stretch>
            <a:fillRect/>
          </a:stretch>
        </p:blipFill>
        <p:spPr>
          <a:xfrm>
            <a:off x="4876800" y="4114800"/>
            <a:ext cx="3121152" cy="2474976"/>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1"/>
            <a:ext cx="7772400" cy="1828799"/>
          </a:xfrm>
        </p:spPr>
        <p:txBody>
          <a:bodyPr anchor="t">
            <a:normAutofit fontScale="90000"/>
          </a:bodyPr>
          <a:lstStyle/>
          <a:p>
            <a:r>
              <a:rPr lang="en-US" u="sng" dirty="0" smtClean="0">
                <a:solidFill>
                  <a:srgbClr val="FFC000"/>
                </a:solidFill>
              </a:rPr>
              <a:t>Hypothesis #1; </a:t>
            </a:r>
            <a:r>
              <a:rPr lang="en-US" i="1" u="sng" dirty="0" smtClean="0">
                <a:solidFill>
                  <a:srgbClr val="FFC000"/>
                </a:solidFill>
              </a:rPr>
              <a:t>The Adversary is the “engineer” of TE’s and viruses</a:t>
            </a:r>
            <a:r>
              <a:rPr lang="en-US" u="sng" dirty="0" smtClean="0">
                <a:solidFill>
                  <a:srgbClr val="FFC000"/>
                </a:solidFill>
              </a:rPr>
              <a:t>:</a:t>
            </a:r>
            <a:r>
              <a:rPr lang="en-US" dirty="0" smtClean="0"/>
              <a:t/>
            </a:r>
            <a:br>
              <a:rPr lang="en-US" dirty="0" smtClean="0"/>
            </a:br>
            <a:endParaRPr lang="en-US" dirty="0"/>
          </a:p>
        </p:txBody>
      </p:sp>
      <p:sp>
        <p:nvSpPr>
          <p:cNvPr id="4" name="Subtitle 3"/>
          <p:cNvSpPr>
            <a:spLocks noGrp="1"/>
          </p:cNvSpPr>
          <p:nvPr>
            <p:ph type="subTitle" idx="1"/>
          </p:nvPr>
        </p:nvSpPr>
        <p:spPr>
          <a:xfrm>
            <a:off x="457200" y="1600200"/>
            <a:ext cx="8229600" cy="4800600"/>
          </a:xfrm>
        </p:spPr>
        <p:txBody>
          <a:bodyPr>
            <a:normAutofit/>
          </a:bodyPr>
          <a:lstStyle/>
          <a:p>
            <a:pPr algn="l">
              <a:buFont typeface="Arial" pitchFamily="34" charset="0"/>
              <a:buChar char="•"/>
            </a:pPr>
            <a:r>
              <a:rPr lang="en-US" sz="2400" dirty="0" smtClean="0">
                <a:solidFill>
                  <a:srgbClr val="FFFF00"/>
                </a:solidFill>
              </a:rPr>
              <a:t>“Hallmark Genes” code for remarkably complex proteins when compared to those found in humans.  There are no real human analogues.  ( RT gene).</a:t>
            </a:r>
          </a:p>
          <a:p>
            <a:pPr algn="l">
              <a:buFont typeface="Arial" pitchFamily="34" charset="0"/>
              <a:buChar char="•"/>
            </a:pPr>
            <a:endParaRPr lang="en-US" sz="2400" dirty="0" smtClean="0">
              <a:solidFill>
                <a:srgbClr val="FFFF00"/>
              </a:solidFill>
            </a:endParaRPr>
          </a:p>
          <a:p>
            <a:pPr algn="l">
              <a:buFont typeface="Arial" pitchFamily="34" charset="0"/>
              <a:buChar char="•"/>
            </a:pPr>
            <a:r>
              <a:rPr lang="en-US" sz="2400" dirty="0" smtClean="0">
                <a:solidFill>
                  <a:srgbClr val="FFFF00"/>
                </a:solidFill>
              </a:rPr>
              <a:t>Viruses must elude approximately 50 body defenses to infect human cells….it takes incredible engineering to make this happen.</a:t>
            </a:r>
          </a:p>
          <a:p>
            <a:pPr algn="l">
              <a:buFont typeface="Arial" pitchFamily="34" charset="0"/>
              <a:buChar char="•"/>
            </a:pPr>
            <a:endParaRPr lang="en-US" sz="2400" dirty="0" smtClean="0">
              <a:solidFill>
                <a:srgbClr val="FFFF00"/>
              </a:solidFill>
            </a:endParaRPr>
          </a:p>
          <a:p>
            <a:pPr algn="l">
              <a:buFont typeface="Arial" pitchFamily="34" charset="0"/>
              <a:buChar char="•"/>
            </a:pPr>
            <a:r>
              <a:rPr lang="en-US" sz="2400" dirty="0" smtClean="0">
                <a:solidFill>
                  <a:srgbClr val="FFFF00"/>
                </a:solidFill>
              </a:rPr>
              <a:t>This complex “entity” would have had to evolve on a completely separate pathway at precisely the same time as life was first “evolving” on an altogether different evolutionary path.  This is statistically  unlikely. </a:t>
            </a:r>
          </a:p>
          <a:p>
            <a:pPr algn="l">
              <a:buFont typeface="Arial" pitchFamily="34" charset="0"/>
              <a:buChar char="•"/>
            </a:pPr>
            <a:endParaRPr lang="en-US" sz="2400" dirty="0" smtClean="0">
              <a:solidFill>
                <a:srgbClr val="FFFF00"/>
              </a:solidFill>
            </a:endParaRPr>
          </a:p>
          <a:p>
            <a:pPr algn="l">
              <a:buFont typeface="Arial" pitchFamily="34" charset="0"/>
              <a:buChar char="•"/>
            </a:pPr>
            <a:endParaRPr lang="en-US" sz="2400" dirty="0" smtClean="0">
              <a:solidFill>
                <a:srgbClr val="FFFF00"/>
              </a:solidFill>
            </a:endParaRPr>
          </a:p>
          <a:p>
            <a:pPr algn="l">
              <a:buFont typeface="Arial" pitchFamily="34" charset="0"/>
              <a:buChar char="•"/>
            </a:pP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22313" y="6248400"/>
            <a:ext cx="7202487" cy="381000"/>
          </a:xfrm>
        </p:spPr>
        <p:txBody>
          <a:bodyPr>
            <a:normAutofit fontScale="90000"/>
          </a:bodyPr>
          <a:lstStyle/>
          <a:p>
            <a:endParaRPr lang="en-US" dirty="0"/>
          </a:p>
        </p:txBody>
      </p:sp>
      <p:sp>
        <p:nvSpPr>
          <p:cNvPr id="4" name="Text Placeholder 3"/>
          <p:cNvSpPr>
            <a:spLocks noGrp="1"/>
          </p:cNvSpPr>
          <p:nvPr>
            <p:ph type="body" idx="1"/>
          </p:nvPr>
        </p:nvSpPr>
        <p:spPr>
          <a:xfrm>
            <a:off x="533400" y="533400"/>
            <a:ext cx="8001000" cy="5791200"/>
          </a:xfrm>
        </p:spPr>
        <p:txBody>
          <a:bodyPr anchor="ctr">
            <a:noAutofit/>
          </a:bodyPr>
          <a:lstStyle/>
          <a:p>
            <a:r>
              <a:rPr lang="en-US" dirty="0" smtClean="0">
                <a:solidFill>
                  <a:srgbClr val="FFC000"/>
                </a:solidFill>
              </a:rPr>
              <a:t>John 15:1-6</a:t>
            </a:r>
          </a:p>
          <a:p>
            <a:r>
              <a:rPr lang="en-US" dirty="0" smtClean="0">
                <a:solidFill>
                  <a:srgbClr val="FFFF00"/>
                </a:solidFill>
              </a:rPr>
              <a:t>(1)  "I am </a:t>
            </a:r>
            <a:r>
              <a:rPr lang="en-US" dirty="0" smtClean="0">
                <a:solidFill>
                  <a:srgbClr val="FFC000"/>
                </a:solidFill>
              </a:rPr>
              <a:t>the real vine</a:t>
            </a:r>
            <a:r>
              <a:rPr lang="en-US" dirty="0" smtClean="0">
                <a:solidFill>
                  <a:srgbClr val="FFFF00"/>
                </a:solidFill>
              </a:rPr>
              <a:t>, and my Father is the gardener.</a:t>
            </a:r>
          </a:p>
          <a:p>
            <a:r>
              <a:rPr lang="en-US" dirty="0" smtClean="0">
                <a:solidFill>
                  <a:srgbClr val="FFFF00"/>
                </a:solidFill>
              </a:rPr>
              <a:t>(2)  He breaks off every branch in me that does not bear fruit, and he prunes every branch that does bear fruit, so that it will be clean and bear more fruit.</a:t>
            </a:r>
          </a:p>
          <a:p>
            <a:r>
              <a:rPr lang="en-US" dirty="0" smtClean="0">
                <a:solidFill>
                  <a:srgbClr val="FFFF00"/>
                </a:solidFill>
              </a:rPr>
              <a:t>(3)  You have been made clean already by the teaching I have given you.</a:t>
            </a:r>
          </a:p>
          <a:p>
            <a:r>
              <a:rPr lang="en-US" dirty="0" smtClean="0">
                <a:solidFill>
                  <a:srgbClr val="FFFF00"/>
                </a:solidFill>
              </a:rPr>
              <a:t>(4)  Remain united to me, and I will remain united to you. A branch cannot bear fruit by itself; it can do so only if it remains in the vine. In the same way you cannot bear fruit unless you remain in me.</a:t>
            </a:r>
          </a:p>
          <a:p>
            <a:r>
              <a:rPr lang="en-US" dirty="0" smtClean="0">
                <a:solidFill>
                  <a:srgbClr val="FFFF00"/>
                </a:solidFill>
              </a:rPr>
              <a:t>(5)  "I am the vine, and </a:t>
            </a:r>
            <a:r>
              <a:rPr lang="en-US" dirty="0" smtClean="0">
                <a:solidFill>
                  <a:srgbClr val="FFC000"/>
                </a:solidFill>
              </a:rPr>
              <a:t>you are the branches</a:t>
            </a:r>
            <a:r>
              <a:rPr lang="en-US" dirty="0" smtClean="0">
                <a:solidFill>
                  <a:srgbClr val="FFFF00"/>
                </a:solidFill>
              </a:rPr>
              <a:t>. Those who </a:t>
            </a:r>
            <a:r>
              <a:rPr lang="en-US" dirty="0" smtClean="0">
                <a:solidFill>
                  <a:srgbClr val="FFC000"/>
                </a:solidFill>
              </a:rPr>
              <a:t>remain in me</a:t>
            </a:r>
            <a:r>
              <a:rPr lang="en-US" dirty="0" smtClean="0">
                <a:solidFill>
                  <a:srgbClr val="FFFF00"/>
                </a:solidFill>
              </a:rPr>
              <a:t>, </a:t>
            </a:r>
            <a:r>
              <a:rPr lang="en-US" dirty="0" smtClean="0">
                <a:solidFill>
                  <a:srgbClr val="FFC000"/>
                </a:solidFill>
              </a:rPr>
              <a:t>and I in them</a:t>
            </a:r>
            <a:r>
              <a:rPr lang="en-US" dirty="0" smtClean="0">
                <a:solidFill>
                  <a:srgbClr val="FFFF00"/>
                </a:solidFill>
              </a:rPr>
              <a:t>, will bear much fruit; for you can do nothing without me.</a:t>
            </a:r>
          </a:p>
          <a:p>
            <a:r>
              <a:rPr lang="en-US" dirty="0" smtClean="0">
                <a:solidFill>
                  <a:srgbClr val="FFFF00"/>
                </a:solidFill>
              </a:rPr>
              <a:t>(6)  Those who do not remain in me are thrown out like a branch and </a:t>
            </a:r>
            <a:r>
              <a:rPr lang="en-US" dirty="0" smtClean="0">
                <a:solidFill>
                  <a:srgbClr val="FFC000"/>
                </a:solidFill>
              </a:rPr>
              <a:t>dry</a:t>
            </a:r>
            <a:r>
              <a:rPr lang="en-US" dirty="0" smtClean="0">
                <a:solidFill>
                  <a:srgbClr val="FFFF00"/>
                </a:solidFill>
              </a:rPr>
              <a:t> </a:t>
            </a:r>
            <a:r>
              <a:rPr lang="en-US" dirty="0" smtClean="0">
                <a:solidFill>
                  <a:srgbClr val="FFC000"/>
                </a:solidFill>
              </a:rPr>
              <a:t>up</a:t>
            </a:r>
            <a:r>
              <a:rPr lang="en-US" dirty="0" smtClean="0">
                <a:solidFill>
                  <a:srgbClr val="FFFF00"/>
                </a:solidFill>
              </a:rPr>
              <a:t>; such branches are gathered up and thrown into the fire, where they are burned</a:t>
            </a:r>
            <a:r>
              <a:rPr lang="en-US" smtClean="0">
                <a:solidFill>
                  <a:srgbClr val="FFFF00"/>
                </a:solidFill>
              </a:rPr>
              <a:t>.                                                                                             GNB</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1027" name="Picture 3" descr="F:\Talk Papers\STALK_GRAFT PLANT TALK\JPGs\Copy of Systemic acquired silencing- transgene-specific post-transcriptional silencing is transmitted by grafting from silenced stocks to non-silenced scions0001.jpg"/>
          <p:cNvPicPr>
            <a:picLocks noChangeAspect="1" noChangeArrowheads="1"/>
          </p:cNvPicPr>
          <p:nvPr/>
        </p:nvPicPr>
        <p:blipFill>
          <a:blip r:embed="rId2" cstate="print"/>
          <a:srcRect/>
          <a:stretch>
            <a:fillRect/>
          </a:stretch>
        </p:blipFill>
        <p:spPr bwMode="auto">
          <a:xfrm>
            <a:off x="228600" y="152399"/>
            <a:ext cx="8713417" cy="3334929"/>
          </a:xfrm>
          <a:prstGeom prst="rect">
            <a:avLst/>
          </a:prstGeom>
          <a:noFill/>
        </p:spPr>
      </p:pic>
      <p:pic>
        <p:nvPicPr>
          <p:cNvPr id="7" name="Picture 6" descr="PPT29.png"/>
          <p:cNvPicPr>
            <a:picLocks noChangeAspect="1"/>
          </p:cNvPicPr>
          <p:nvPr/>
        </p:nvPicPr>
        <p:blipFill>
          <a:blip r:embed="rId3" cstate="print"/>
          <a:stretch>
            <a:fillRect/>
          </a:stretch>
        </p:blipFill>
        <p:spPr>
          <a:xfrm>
            <a:off x="4267200" y="2362200"/>
            <a:ext cx="4714715" cy="43480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6" name="Picture 5" descr="PPT2E.png"/>
          <p:cNvPicPr>
            <a:picLocks noChangeAspect="1"/>
          </p:cNvPicPr>
          <p:nvPr/>
        </p:nvPicPr>
        <p:blipFill>
          <a:blip r:embed="rId2" cstate="print"/>
          <a:stretch>
            <a:fillRect/>
          </a:stretch>
        </p:blipFill>
        <p:spPr>
          <a:xfrm>
            <a:off x="381000" y="0"/>
            <a:ext cx="2656852" cy="6858000"/>
          </a:xfrm>
          <a:prstGeom prst="rect">
            <a:avLst/>
          </a:prstGeom>
        </p:spPr>
      </p:pic>
      <p:pic>
        <p:nvPicPr>
          <p:cNvPr id="7" name="Picture 6" descr="PPT30.png"/>
          <p:cNvPicPr>
            <a:picLocks noChangeAspect="1"/>
          </p:cNvPicPr>
          <p:nvPr/>
        </p:nvPicPr>
        <p:blipFill>
          <a:blip r:embed="rId3" cstate="print"/>
          <a:stretch>
            <a:fillRect/>
          </a:stretch>
        </p:blipFill>
        <p:spPr>
          <a:xfrm>
            <a:off x="3048000" y="4876800"/>
            <a:ext cx="4975512" cy="1981200"/>
          </a:xfrm>
          <a:prstGeom prst="rect">
            <a:avLst/>
          </a:prstGeom>
        </p:spPr>
      </p:pic>
      <p:pic>
        <p:nvPicPr>
          <p:cNvPr id="8" name="Picture 7" descr="PPT31.png"/>
          <p:cNvPicPr>
            <a:picLocks noChangeAspect="1"/>
          </p:cNvPicPr>
          <p:nvPr/>
        </p:nvPicPr>
        <p:blipFill>
          <a:blip r:embed="rId4" cstate="print"/>
          <a:stretch>
            <a:fillRect/>
          </a:stretch>
        </p:blipFill>
        <p:spPr>
          <a:xfrm>
            <a:off x="3124200" y="0"/>
            <a:ext cx="5486400" cy="3167822"/>
          </a:xfrm>
          <a:prstGeom prst="rect">
            <a:avLst/>
          </a:prstGeom>
        </p:spPr>
      </p:pic>
      <p:pic>
        <p:nvPicPr>
          <p:cNvPr id="9" name="Picture 8" descr="PPT33.png"/>
          <p:cNvPicPr>
            <a:picLocks noChangeAspect="1"/>
          </p:cNvPicPr>
          <p:nvPr/>
        </p:nvPicPr>
        <p:blipFill>
          <a:blip r:embed="rId5" cstate="print"/>
          <a:stretch>
            <a:fillRect/>
          </a:stretch>
        </p:blipFill>
        <p:spPr>
          <a:xfrm>
            <a:off x="3048000" y="2514600"/>
            <a:ext cx="5779770" cy="2819400"/>
          </a:xfrm>
          <a:prstGeom prst="rect">
            <a:avLst/>
          </a:prstGeom>
        </p:spPr>
      </p:pic>
      <p:pic>
        <p:nvPicPr>
          <p:cNvPr id="10" name="Picture 9" descr="PPT35.png"/>
          <p:cNvPicPr>
            <a:picLocks noChangeAspect="1"/>
          </p:cNvPicPr>
          <p:nvPr/>
        </p:nvPicPr>
        <p:blipFill>
          <a:blip r:embed="rId6" cstate="print"/>
          <a:stretch>
            <a:fillRect/>
          </a:stretch>
        </p:blipFill>
        <p:spPr>
          <a:xfrm>
            <a:off x="304800" y="1295400"/>
            <a:ext cx="8546756" cy="2286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dirty="0"/>
          </a:p>
        </p:txBody>
      </p:sp>
      <p:pic>
        <p:nvPicPr>
          <p:cNvPr id="4" name="Picture 3" descr="PPT36.png"/>
          <p:cNvPicPr>
            <a:picLocks noChangeAspect="1"/>
          </p:cNvPicPr>
          <p:nvPr/>
        </p:nvPicPr>
        <p:blipFill>
          <a:blip r:embed="rId2" cstate="print"/>
          <a:stretch>
            <a:fillRect/>
          </a:stretch>
        </p:blipFill>
        <p:spPr>
          <a:xfrm>
            <a:off x="5486400" y="6324600"/>
            <a:ext cx="3520444" cy="304800"/>
          </a:xfrm>
          <a:prstGeom prst="rect">
            <a:avLst/>
          </a:prstGeom>
        </p:spPr>
      </p:pic>
      <p:pic>
        <p:nvPicPr>
          <p:cNvPr id="5" name="Picture 4" descr="PPT37.png"/>
          <p:cNvPicPr>
            <a:picLocks noChangeAspect="1"/>
          </p:cNvPicPr>
          <p:nvPr/>
        </p:nvPicPr>
        <p:blipFill>
          <a:blip r:embed="rId3" cstate="print"/>
          <a:stretch>
            <a:fillRect/>
          </a:stretch>
        </p:blipFill>
        <p:spPr>
          <a:xfrm>
            <a:off x="76199" y="152400"/>
            <a:ext cx="5513695" cy="2743200"/>
          </a:xfrm>
          <a:prstGeom prst="rect">
            <a:avLst/>
          </a:prstGeom>
        </p:spPr>
      </p:pic>
      <p:pic>
        <p:nvPicPr>
          <p:cNvPr id="6" name="Picture 5" descr="PPT39.png"/>
          <p:cNvPicPr>
            <a:picLocks noChangeAspect="1"/>
          </p:cNvPicPr>
          <p:nvPr/>
        </p:nvPicPr>
        <p:blipFill>
          <a:blip r:embed="rId4" cstate="print"/>
          <a:stretch>
            <a:fillRect/>
          </a:stretch>
        </p:blipFill>
        <p:spPr>
          <a:xfrm>
            <a:off x="76200" y="2895600"/>
            <a:ext cx="5628618" cy="1747762"/>
          </a:xfrm>
          <a:prstGeom prst="rect">
            <a:avLst/>
          </a:prstGeom>
        </p:spPr>
      </p:pic>
      <p:pic>
        <p:nvPicPr>
          <p:cNvPr id="7" name="Picture 6" descr="PPT3A.png"/>
          <p:cNvPicPr>
            <a:picLocks noChangeAspect="1"/>
          </p:cNvPicPr>
          <p:nvPr/>
        </p:nvPicPr>
        <p:blipFill>
          <a:blip r:embed="rId5" cstate="print"/>
          <a:stretch>
            <a:fillRect/>
          </a:stretch>
        </p:blipFill>
        <p:spPr>
          <a:xfrm>
            <a:off x="3352800" y="228600"/>
            <a:ext cx="5638800" cy="2826327"/>
          </a:xfrm>
          <a:prstGeom prst="rect">
            <a:avLst/>
          </a:prstGeom>
        </p:spPr>
      </p:pic>
      <p:pic>
        <p:nvPicPr>
          <p:cNvPr id="8" name="Picture 7" descr="PPT3B.png"/>
          <p:cNvPicPr>
            <a:picLocks noChangeAspect="1"/>
          </p:cNvPicPr>
          <p:nvPr/>
        </p:nvPicPr>
        <p:blipFill>
          <a:blip r:embed="rId6" cstate="print"/>
          <a:stretch>
            <a:fillRect/>
          </a:stretch>
        </p:blipFill>
        <p:spPr>
          <a:xfrm>
            <a:off x="2362200" y="3124200"/>
            <a:ext cx="6677680" cy="2133600"/>
          </a:xfrm>
          <a:prstGeom prst="rect">
            <a:avLst/>
          </a:prstGeom>
        </p:spPr>
      </p:pic>
      <p:pic>
        <p:nvPicPr>
          <p:cNvPr id="9" name="Picture 8" descr="PPT3C.png"/>
          <p:cNvPicPr>
            <a:picLocks noChangeAspect="1"/>
          </p:cNvPicPr>
          <p:nvPr/>
        </p:nvPicPr>
        <p:blipFill>
          <a:blip r:embed="rId7" cstate="print"/>
          <a:stretch>
            <a:fillRect/>
          </a:stretch>
        </p:blipFill>
        <p:spPr>
          <a:xfrm>
            <a:off x="152400" y="6248400"/>
            <a:ext cx="3294743"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3" descr="PPT24.png"/>
          <p:cNvPicPr>
            <a:picLocks noChangeAspect="1"/>
          </p:cNvPicPr>
          <p:nvPr/>
        </p:nvPicPr>
        <p:blipFill>
          <a:blip r:embed="rId2" cstate="print"/>
          <a:stretch>
            <a:fillRect/>
          </a:stretch>
        </p:blipFill>
        <p:spPr>
          <a:xfrm>
            <a:off x="304800" y="228600"/>
            <a:ext cx="8405503" cy="2819400"/>
          </a:xfrm>
          <a:prstGeom prst="rect">
            <a:avLst/>
          </a:prstGeom>
        </p:spPr>
      </p:pic>
      <p:pic>
        <p:nvPicPr>
          <p:cNvPr id="5" name="Picture 4" descr="PPT25.png"/>
          <p:cNvPicPr>
            <a:picLocks noChangeAspect="1"/>
          </p:cNvPicPr>
          <p:nvPr/>
        </p:nvPicPr>
        <p:blipFill>
          <a:blip r:embed="rId3" cstate="print"/>
          <a:stretch>
            <a:fillRect/>
          </a:stretch>
        </p:blipFill>
        <p:spPr>
          <a:xfrm>
            <a:off x="4495800" y="2438400"/>
            <a:ext cx="3971429" cy="426666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5257800"/>
            <a:ext cx="7772400" cy="511175"/>
          </a:xfrm>
        </p:spPr>
        <p:txBody>
          <a:bodyPr>
            <a:normAutofit fontScale="90000"/>
          </a:bodyPr>
          <a:lstStyle/>
          <a:p>
            <a:endParaRPr lang="en-US" dirty="0"/>
          </a:p>
        </p:txBody>
      </p:sp>
      <p:sp>
        <p:nvSpPr>
          <p:cNvPr id="3" name="Text Placeholder 2"/>
          <p:cNvSpPr>
            <a:spLocks noGrp="1"/>
          </p:cNvSpPr>
          <p:nvPr>
            <p:ph type="body" idx="1"/>
          </p:nvPr>
        </p:nvSpPr>
        <p:spPr>
          <a:xfrm>
            <a:off x="722313" y="1295401"/>
            <a:ext cx="7772400" cy="3111500"/>
          </a:xfrm>
        </p:spPr>
        <p:txBody>
          <a:bodyPr>
            <a:normAutofit/>
          </a:bodyPr>
          <a:lstStyle/>
          <a:p>
            <a:r>
              <a:rPr lang="en-US" sz="2800" dirty="0" smtClean="0">
                <a:solidFill>
                  <a:srgbClr val="FFFF00"/>
                </a:solidFill>
              </a:rPr>
              <a:t>"The Helper will come---the Spirit, who reveals the truth about God and who comes from the Father. I will send him to you from the Father, and he will speak about me.                            </a:t>
            </a:r>
            <a:r>
              <a:rPr lang="en-US" sz="2800" dirty="0" smtClean="0">
                <a:solidFill>
                  <a:srgbClr val="FFC000"/>
                </a:solidFill>
              </a:rPr>
              <a:t>John 15:26  GNB</a:t>
            </a:r>
          </a:p>
          <a:p>
            <a:endParaRPr lang="en-US" dirty="0" smtClean="0"/>
          </a:p>
          <a:p>
            <a:endParaRPr lang="en-US" dirty="0">
              <a:solidFill>
                <a:srgbClr val="FFFF00"/>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457200"/>
          </a:xfrm>
        </p:spPr>
        <p:txBody>
          <a:bodyPr>
            <a:normAutofit fontScale="90000"/>
          </a:bodyPr>
          <a:lstStyle/>
          <a:p>
            <a:pPr algn="l"/>
            <a:r>
              <a:rPr lang="en-US" sz="3200" dirty="0" smtClean="0"/>
              <a:t/>
            </a:r>
            <a:br>
              <a:rPr lang="en-US" sz="3200" dirty="0" smtClean="0"/>
            </a:br>
            <a:endParaRPr lang="en-US" sz="3200" dirty="0"/>
          </a:p>
        </p:txBody>
      </p:sp>
      <p:sp>
        <p:nvSpPr>
          <p:cNvPr id="3" name="Content Placeholder 2"/>
          <p:cNvSpPr>
            <a:spLocks noGrp="1"/>
          </p:cNvSpPr>
          <p:nvPr>
            <p:ph idx="1"/>
          </p:nvPr>
        </p:nvSpPr>
        <p:spPr>
          <a:xfrm>
            <a:off x="457200" y="914400"/>
            <a:ext cx="8229600" cy="5334000"/>
          </a:xfrm>
        </p:spPr>
        <p:txBody>
          <a:bodyPr anchor="ctr">
            <a:normAutofit fontScale="92500"/>
          </a:bodyPr>
          <a:lstStyle/>
          <a:p>
            <a:r>
              <a:rPr lang="en-US" sz="2800" dirty="0" smtClean="0">
                <a:solidFill>
                  <a:srgbClr val="FFFF00"/>
                </a:solidFill>
              </a:rPr>
              <a:t>Behold, the days come, said the LORD, that I will make a new covenant with the house of Israel, and with the house of Judah: Not according to the covenant that I made with their fathers in the day that I took them by the hand to bring them out of the land of Egypt; which my covenant they broke, although I was an husband to them, said the LORD: But this shall be the covenant that I will make with the house of Israel; After those days, said the LORD, </a:t>
            </a:r>
            <a:r>
              <a:rPr lang="en-US" sz="2800" b="1" dirty="0" smtClean="0">
                <a:solidFill>
                  <a:srgbClr val="92D050"/>
                </a:solidFill>
              </a:rPr>
              <a:t>I will put my law in their inward parts, and write it in their hearts; and will be their God, and they shall be my people.</a:t>
            </a:r>
            <a:endParaRPr lang="en-US" sz="2800" dirty="0" smtClean="0">
              <a:solidFill>
                <a:srgbClr val="92D050"/>
              </a:solidFill>
            </a:endParaRPr>
          </a:p>
          <a:p>
            <a:pPr>
              <a:buNone/>
            </a:pPr>
            <a:r>
              <a:rPr lang="en-US" sz="2800" dirty="0" smtClean="0">
                <a:solidFill>
                  <a:srgbClr val="FFFF00"/>
                </a:solidFill>
              </a:rPr>
              <a:t>                                                           </a:t>
            </a:r>
            <a:r>
              <a:rPr lang="en-US" sz="2800" dirty="0" smtClean="0">
                <a:solidFill>
                  <a:srgbClr val="92D050"/>
                </a:solidFill>
              </a:rPr>
              <a:t>Jeremiah 31: 31-33 </a:t>
            </a:r>
            <a:r>
              <a:rPr lang="en-US" sz="2800" dirty="0" smtClean="0">
                <a:solidFill>
                  <a:srgbClr val="FFFF00"/>
                </a:solidFill>
              </a:rPr>
              <a:t>AKJV</a:t>
            </a:r>
          </a:p>
          <a:p>
            <a:endParaRPr lang="en-US" sz="2800" dirty="0">
              <a:solidFill>
                <a:srgbClr val="FFFF00"/>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1143000"/>
          </a:xfrm>
        </p:spPr>
        <p:txBody>
          <a:bodyPr>
            <a:normAutofit/>
          </a:bodyPr>
          <a:lstStyle/>
          <a:p>
            <a:pPr algn="l"/>
            <a:r>
              <a:rPr lang="en-US" sz="3200" dirty="0" smtClean="0">
                <a:solidFill>
                  <a:srgbClr val="FFC000"/>
                </a:solidFill>
              </a:rPr>
              <a:t>What is the result of placing a “new heart” in us?</a:t>
            </a:r>
            <a:r>
              <a:rPr lang="en-US" sz="2800" dirty="0" smtClean="0"/>
              <a:t/>
            </a:r>
            <a:br>
              <a:rPr lang="en-US" sz="2800" dirty="0" smtClean="0"/>
            </a:br>
            <a:endParaRPr lang="en-US" sz="2800" dirty="0"/>
          </a:p>
        </p:txBody>
      </p:sp>
      <p:sp>
        <p:nvSpPr>
          <p:cNvPr id="3" name="Content Placeholder 2"/>
          <p:cNvSpPr>
            <a:spLocks noGrp="1"/>
          </p:cNvSpPr>
          <p:nvPr>
            <p:ph idx="1"/>
          </p:nvPr>
        </p:nvSpPr>
        <p:spPr>
          <a:xfrm>
            <a:off x="457200" y="1600200"/>
            <a:ext cx="8229600" cy="4876800"/>
          </a:xfrm>
        </p:spPr>
        <p:txBody>
          <a:bodyPr>
            <a:normAutofit/>
          </a:bodyPr>
          <a:lstStyle/>
          <a:p>
            <a:r>
              <a:rPr lang="en-US" sz="2400" b="1" dirty="0" smtClean="0">
                <a:solidFill>
                  <a:srgbClr val="92D050"/>
                </a:solidFill>
              </a:rPr>
              <a:t>1John 3:8 </a:t>
            </a:r>
            <a:r>
              <a:rPr lang="en-US" sz="2400" b="1" dirty="0" smtClean="0">
                <a:solidFill>
                  <a:srgbClr val="FFFF00"/>
                </a:solidFill>
              </a:rPr>
              <a:t>Whoever continues to sin belongs to the Devil, because the Devil has sinned from the very beginning. The Son of God appeared for this very reason, to </a:t>
            </a:r>
            <a:r>
              <a:rPr lang="en-US" sz="2400" b="1" dirty="0" smtClean="0">
                <a:solidFill>
                  <a:srgbClr val="FFC000"/>
                </a:solidFill>
              </a:rPr>
              <a:t>destroy what the Devil had done</a:t>
            </a:r>
            <a:r>
              <a:rPr lang="en-US" sz="2400" b="1" dirty="0" smtClean="0">
                <a:solidFill>
                  <a:srgbClr val="FFFF00"/>
                </a:solidFill>
              </a:rPr>
              <a:t>.                                                             GNB</a:t>
            </a:r>
          </a:p>
          <a:p>
            <a:endParaRPr lang="en-US" sz="2400" b="1" dirty="0" smtClean="0">
              <a:solidFill>
                <a:srgbClr val="FFFF00"/>
              </a:solidFill>
            </a:endParaRPr>
          </a:p>
          <a:p>
            <a:r>
              <a:rPr lang="en-US" sz="2400" dirty="0" smtClean="0">
                <a:solidFill>
                  <a:srgbClr val="FFFF00"/>
                </a:solidFill>
              </a:rPr>
              <a:t>So get rid of your old self, which made you live as you used to---the old self that was being destroyed by its deceitful desires. </a:t>
            </a:r>
            <a:r>
              <a:rPr lang="en-US" sz="2400" b="1" dirty="0" smtClean="0">
                <a:solidFill>
                  <a:srgbClr val="FFC000"/>
                </a:solidFill>
              </a:rPr>
              <a:t>Your hearts and minds must be made completely new,  and you must put on the new self, which is created in God's likeness</a:t>
            </a:r>
            <a:r>
              <a:rPr lang="en-US" sz="2400" b="1" dirty="0" smtClean="0">
                <a:solidFill>
                  <a:srgbClr val="FFFF00"/>
                </a:solidFill>
              </a:rPr>
              <a:t> </a:t>
            </a:r>
            <a:r>
              <a:rPr lang="en-US" sz="2400" dirty="0" smtClean="0">
                <a:solidFill>
                  <a:srgbClr val="FFFF00"/>
                </a:solidFill>
              </a:rPr>
              <a:t>and reveals itself in the true life that is upright and holy.                                               </a:t>
            </a:r>
            <a:r>
              <a:rPr lang="en-US" sz="2400" dirty="0" smtClean="0">
                <a:solidFill>
                  <a:srgbClr val="92D050"/>
                </a:solidFill>
              </a:rPr>
              <a:t>Ephesians 4; 22-24  GNB</a:t>
            </a:r>
          </a:p>
          <a:p>
            <a:endParaRPr lang="en-US" sz="2400" b="1" dirty="0" smtClean="0">
              <a:solidFill>
                <a:srgbClr val="FFFF00"/>
              </a:solidFill>
            </a:endParaRPr>
          </a:p>
          <a:p>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p>
            <a:pPr algn="l"/>
            <a:r>
              <a:rPr lang="en-US" sz="3200" dirty="0" smtClean="0">
                <a:solidFill>
                  <a:srgbClr val="FFC000"/>
                </a:solidFill>
              </a:rPr>
              <a:t>What happens when He makes us “new”?</a:t>
            </a:r>
            <a:r>
              <a:rPr lang="en-US" sz="2800" dirty="0" smtClean="0"/>
              <a:t/>
            </a:r>
            <a:br>
              <a:rPr lang="en-US" sz="2800" dirty="0" smtClean="0"/>
            </a:br>
            <a:endParaRPr lang="en-US" sz="2800" dirty="0"/>
          </a:p>
        </p:txBody>
      </p:sp>
      <p:sp>
        <p:nvSpPr>
          <p:cNvPr id="3" name="Content Placeholder 2"/>
          <p:cNvSpPr>
            <a:spLocks noGrp="1"/>
          </p:cNvSpPr>
          <p:nvPr>
            <p:ph idx="1"/>
          </p:nvPr>
        </p:nvSpPr>
        <p:spPr>
          <a:xfrm>
            <a:off x="457200" y="1600200"/>
            <a:ext cx="8229600" cy="4800600"/>
          </a:xfrm>
        </p:spPr>
        <p:txBody>
          <a:bodyPr>
            <a:normAutofit/>
          </a:bodyPr>
          <a:lstStyle/>
          <a:p>
            <a:r>
              <a:rPr lang="en-US" sz="2400" dirty="0" smtClean="0">
                <a:solidFill>
                  <a:srgbClr val="92D050"/>
                </a:solidFill>
              </a:rPr>
              <a:t>1Peter 1:23 </a:t>
            </a:r>
            <a:r>
              <a:rPr lang="en-US" sz="2400" dirty="0" smtClean="0">
                <a:solidFill>
                  <a:srgbClr val="FFFF00"/>
                </a:solidFill>
              </a:rPr>
              <a:t>Being born again, </a:t>
            </a:r>
            <a:r>
              <a:rPr lang="en-US" sz="2400" b="1" dirty="0" smtClean="0">
                <a:solidFill>
                  <a:srgbClr val="FFC000"/>
                </a:solidFill>
              </a:rPr>
              <a:t>not of corruptible </a:t>
            </a:r>
            <a:r>
              <a:rPr lang="en-US" sz="2400" b="1" u="sng" dirty="0" smtClean="0">
                <a:solidFill>
                  <a:srgbClr val="FFC000"/>
                </a:solidFill>
              </a:rPr>
              <a:t>seed</a:t>
            </a:r>
            <a:r>
              <a:rPr lang="en-US" sz="2400" dirty="0" smtClean="0">
                <a:solidFill>
                  <a:srgbClr val="FFC000"/>
                </a:solidFill>
              </a:rPr>
              <a:t>, </a:t>
            </a:r>
            <a:r>
              <a:rPr lang="en-US" sz="2400" b="1" dirty="0" smtClean="0">
                <a:solidFill>
                  <a:srgbClr val="FFC000"/>
                </a:solidFill>
              </a:rPr>
              <a:t>but of incorruptible</a:t>
            </a:r>
            <a:r>
              <a:rPr lang="en-US" sz="2400" dirty="0" smtClean="0">
                <a:solidFill>
                  <a:srgbClr val="FFFF00"/>
                </a:solidFill>
              </a:rPr>
              <a:t>, by the word of God, which lives and stays for ever.                                                                         AKJV</a:t>
            </a:r>
          </a:p>
          <a:p>
            <a:r>
              <a:rPr lang="en-US" sz="2400" dirty="0" smtClean="0">
                <a:solidFill>
                  <a:srgbClr val="92D050"/>
                </a:solidFill>
              </a:rPr>
              <a:t>John 5:18 </a:t>
            </a:r>
            <a:r>
              <a:rPr lang="en-US" sz="2400" dirty="0" smtClean="0">
                <a:solidFill>
                  <a:srgbClr val="FFFF00"/>
                </a:solidFill>
              </a:rPr>
              <a:t>We know that whoever is born of God sins not; but he that is begotten of God keeps himself, and </a:t>
            </a:r>
            <a:r>
              <a:rPr lang="en-US" sz="2400" b="1" dirty="0" smtClean="0">
                <a:solidFill>
                  <a:srgbClr val="FFC000"/>
                </a:solidFill>
              </a:rPr>
              <a:t>that wicked one touches him not</a:t>
            </a:r>
            <a:r>
              <a:rPr lang="en-US" sz="2400" dirty="0" smtClean="0">
                <a:solidFill>
                  <a:srgbClr val="FFFF00"/>
                </a:solidFill>
              </a:rPr>
              <a:t>.                                                    AKJV</a:t>
            </a:r>
          </a:p>
          <a:p>
            <a:r>
              <a:rPr lang="en-US" sz="2400" dirty="0" smtClean="0">
                <a:solidFill>
                  <a:srgbClr val="92D050"/>
                </a:solidFill>
              </a:rPr>
              <a:t>1John 3:9 </a:t>
            </a:r>
            <a:r>
              <a:rPr lang="en-US" sz="2400" dirty="0" smtClean="0">
                <a:solidFill>
                  <a:srgbClr val="FFFF00"/>
                </a:solidFill>
              </a:rPr>
              <a:t>Whoever is born of God does not commit sin; </a:t>
            </a:r>
            <a:r>
              <a:rPr lang="en-US" sz="2400" b="1" dirty="0" smtClean="0">
                <a:solidFill>
                  <a:srgbClr val="FFC000"/>
                </a:solidFill>
              </a:rPr>
              <a:t>for his </a:t>
            </a:r>
            <a:r>
              <a:rPr lang="en-US" sz="2400" b="1" u="sng" dirty="0" smtClean="0">
                <a:solidFill>
                  <a:srgbClr val="FFC000"/>
                </a:solidFill>
              </a:rPr>
              <a:t>seed</a:t>
            </a:r>
            <a:r>
              <a:rPr lang="en-US" sz="2400" b="1" dirty="0" smtClean="0">
                <a:solidFill>
                  <a:srgbClr val="FFC000"/>
                </a:solidFill>
              </a:rPr>
              <a:t> remains in him</a:t>
            </a:r>
            <a:r>
              <a:rPr lang="en-US" sz="2400" dirty="0" smtClean="0">
                <a:solidFill>
                  <a:srgbClr val="FFC000"/>
                </a:solidFill>
              </a:rPr>
              <a:t>: </a:t>
            </a:r>
            <a:r>
              <a:rPr lang="en-US" sz="2400" b="1" dirty="0" smtClean="0">
                <a:solidFill>
                  <a:srgbClr val="FFC000"/>
                </a:solidFill>
              </a:rPr>
              <a:t>and he cannot sin</a:t>
            </a:r>
            <a:r>
              <a:rPr lang="en-US" sz="2400" dirty="0" smtClean="0">
                <a:solidFill>
                  <a:srgbClr val="FFC000"/>
                </a:solidFill>
              </a:rPr>
              <a:t>, </a:t>
            </a:r>
            <a:r>
              <a:rPr lang="en-US" sz="2400" b="1" dirty="0" smtClean="0">
                <a:solidFill>
                  <a:srgbClr val="FFC000"/>
                </a:solidFill>
              </a:rPr>
              <a:t>because he is born of God</a:t>
            </a:r>
            <a:r>
              <a:rPr lang="en-US" sz="2400" dirty="0" smtClean="0">
                <a:solidFill>
                  <a:srgbClr val="FFFF00"/>
                </a:solidFill>
              </a:rPr>
              <a:t>.                                                           AKJV</a:t>
            </a:r>
          </a:p>
          <a:p>
            <a:r>
              <a:rPr lang="en-US" sz="2400" dirty="0" smtClean="0">
                <a:solidFill>
                  <a:srgbClr val="92D050"/>
                </a:solidFill>
              </a:rPr>
              <a:t>2Co 5:17  </a:t>
            </a:r>
            <a:r>
              <a:rPr lang="en-US" sz="2400" dirty="0" smtClean="0">
                <a:solidFill>
                  <a:srgbClr val="FFFF00"/>
                </a:solidFill>
              </a:rPr>
              <a:t>Therefore, if anyone is in Christ, he is </a:t>
            </a:r>
            <a:r>
              <a:rPr lang="en-US" sz="2400" dirty="0" smtClean="0">
                <a:solidFill>
                  <a:srgbClr val="FFC000"/>
                </a:solidFill>
              </a:rPr>
              <a:t>a new creation</a:t>
            </a:r>
            <a:r>
              <a:rPr lang="en-US" sz="2400" dirty="0" smtClean="0">
                <a:solidFill>
                  <a:srgbClr val="FFFF00"/>
                </a:solidFill>
              </a:rPr>
              <a:t>; the old things passed away; behold, all things have become new.                                                          EMTV</a:t>
            </a:r>
          </a:p>
          <a:p>
            <a:endParaRPr lang="en-US" sz="2400" dirty="0" smtClean="0">
              <a:solidFill>
                <a:srgbClr val="FFFF00"/>
              </a:solidFill>
            </a:endParaRPr>
          </a:p>
          <a:p>
            <a:endParaRPr lang="en-US" sz="2400" dirty="0" smtClean="0">
              <a:solidFill>
                <a:srgbClr val="FFFF00"/>
              </a:solidFill>
            </a:endParaRPr>
          </a:p>
          <a:p>
            <a:endParaRPr lang="en-US" sz="2400"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90600"/>
          </a:xfrm>
        </p:spPr>
        <p:txBody>
          <a:bodyPr>
            <a:normAutofit/>
          </a:bodyPr>
          <a:lstStyle/>
          <a:p>
            <a:pPr algn="l"/>
            <a:r>
              <a:rPr lang="en-US" sz="3200" dirty="0" smtClean="0">
                <a:solidFill>
                  <a:srgbClr val="FFC000"/>
                </a:solidFill>
              </a:rPr>
              <a:t>But what about addictions?</a:t>
            </a:r>
            <a:endParaRPr lang="en-US" sz="3200" dirty="0">
              <a:solidFill>
                <a:srgbClr val="FFC000"/>
              </a:solidFill>
            </a:endParaRPr>
          </a:p>
        </p:txBody>
      </p:sp>
      <p:sp>
        <p:nvSpPr>
          <p:cNvPr id="3" name="Content Placeholder 2"/>
          <p:cNvSpPr>
            <a:spLocks noGrp="1"/>
          </p:cNvSpPr>
          <p:nvPr>
            <p:ph idx="1"/>
          </p:nvPr>
        </p:nvSpPr>
        <p:spPr>
          <a:xfrm>
            <a:off x="228600" y="1143000"/>
            <a:ext cx="8686800" cy="5486400"/>
          </a:xfrm>
        </p:spPr>
        <p:txBody>
          <a:bodyPr anchor="t">
            <a:normAutofit/>
          </a:bodyPr>
          <a:lstStyle/>
          <a:p>
            <a:pPr>
              <a:buNone/>
            </a:pPr>
            <a:endParaRPr lang="en-US" sz="2800" dirty="0" smtClean="0">
              <a:solidFill>
                <a:srgbClr val="92D050"/>
              </a:solidFill>
            </a:endParaRPr>
          </a:p>
          <a:p>
            <a:pPr>
              <a:buNone/>
            </a:pPr>
            <a:r>
              <a:rPr lang="en-US" sz="2800" dirty="0" smtClean="0">
                <a:solidFill>
                  <a:srgbClr val="92D050"/>
                </a:solidFill>
              </a:rPr>
              <a:t>John 8:34 </a:t>
            </a:r>
            <a:r>
              <a:rPr lang="en-US" sz="2800" dirty="0" smtClean="0">
                <a:solidFill>
                  <a:srgbClr val="FFFF00"/>
                </a:solidFill>
              </a:rPr>
              <a:t>Jesus said to them, “I am telling you the truth: everyone who sins is a slave of sin.” GNB</a:t>
            </a:r>
          </a:p>
          <a:p>
            <a:pPr>
              <a:buNone/>
            </a:pPr>
            <a:endParaRPr lang="en-US" sz="2800" dirty="0" smtClean="0">
              <a:solidFill>
                <a:srgbClr val="FFFF00"/>
              </a:solidFill>
            </a:endParaRPr>
          </a:p>
          <a:p>
            <a:pPr>
              <a:buNone/>
            </a:pPr>
            <a:r>
              <a:rPr lang="en-US" sz="2800" dirty="0" smtClean="0">
                <a:solidFill>
                  <a:srgbClr val="92D050"/>
                </a:solidFill>
              </a:rPr>
              <a:t>John 8:32 </a:t>
            </a:r>
            <a:r>
              <a:rPr lang="en-US" sz="2800" dirty="0" smtClean="0">
                <a:solidFill>
                  <a:srgbClr val="FFFF00"/>
                </a:solidFill>
              </a:rPr>
              <a:t>you will know the truth, and the truth will set you free.  GNB</a:t>
            </a:r>
          </a:p>
          <a:p>
            <a:pPr>
              <a:buNone/>
            </a:pPr>
            <a:endParaRPr lang="en-US" sz="2800" dirty="0" smtClean="0">
              <a:solidFill>
                <a:srgbClr val="FFFF00"/>
              </a:solidFill>
            </a:endParaRPr>
          </a:p>
          <a:p>
            <a:pPr>
              <a:buNone/>
            </a:pPr>
            <a:r>
              <a:rPr lang="en-US" sz="2800" dirty="0" smtClean="0">
                <a:solidFill>
                  <a:srgbClr val="92D050"/>
                </a:solidFill>
              </a:rPr>
              <a:t>Romans 5:20 </a:t>
            </a:r>
            <a:r>
              <a:rPr lang="en-US" sz="2800" dirty="0" smtClean="0">
                <a:solidFill>
                  <a:srgbClr val="FFFF00"/>
                </a:solidFill>
              </a:rPr>
              <a:t>Law was introduced in order to increase wrongdoing; but where sin increased, God's grace increased much more. GNB</a:t>
            </a:r>
            <a:r>
              <a:rPr lang="en-US" sz="2800" dirty="0" smtClean="0"/>
              <a:t/>
            </a:r>
            <a:br>
              <a:rPr lang="en-US" sz="2800" dirty="0" smtClean="0"/>
            </a:br>
            <a:endParaRPr lang="en-US" sz="2800" dirty="0" smtClean="0">
              <a:solidFill>
                <a:srgbClr val="FFFF00"/>
              </a:solidFill>
            </a:endParaRPr>
          </a:p>
          <a:p>
            <a:pPr>
              <a:buNone/>
            </a:pPr>
            <a:endParaRPr lang="en-US" sz="2800" dirty="0" smtClean="0">
              <a:solidFill>
                <a:srgbClr val="FFFF00"/>
              </a:solidFill>
            </a:endParaRPr>
          </a:p>
          <a:p>
            <a:pPr>
              <a:buNone/>
            </a:pPr>
            <a:endParaRPr lang="en-US" sz="28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0"/>
            <a:ext cx="7772400" cy="1981201"/>
          </a:xfrm>
        </p:spPr>
        <p:txBody>
          <a:bodyPr anchor="t">
            <a:normAutofit fontScale="90000"/>
          </a:bodyPr>
          <a:lstStyle/>
          <a:p>
            <a:r>
              <a:rPr lang="en-US" sz="4000" dirty="0" smtClean="0">
                <a:solidFill>
                  <a:srgbClr val="FFC000"/>
                </a:solidFill>
              </a:rPr>
              <a:t> </a:t>
            </a:r>
            <a:r>
              <a:rPr lang="en-US" sz="4000" u="sng" dirty="0" smtClean="0">
                <a:solidFill>
                  <a:srgbClr val="FFC000"/>
                </a:solidFill>
              </a:rPr>
              <a:t>Hypothesis #2; </a:t>
            </a:r>
            <a:r>
              <a:rPr lang="en-US" sz="4000" i="1" u="sng" dirty="0" smtClean="0">
                <a:solidFill>
                  <a:srgbClr val="FFC000"/>
                </a:solidFill>
              </a:rPr>
              <a:t>TE’s are the source of the inherited “tendencies” to transgress God’s Law:</a:t>
            </a:r>
            <a:r>
              <a:rPr lang="en-US" dirty="0" smtClean="0"/>
              <a:t/>
            </a:r>
            <a:br>
              <a:rPr lang="en-US" dirty="0" smtClean="0"/>
            </a:br>
            <a:endParaRPr lang="en-US" dirty="0"/>
          </a:p>
        </p:txBody>
      </p:sp>
      <p:sp>
        <p:nvSpPr>
          <p:cNvPr id="5" name="Subtitle 4"/>
          <p:cNvSpPr>
            <a:spLocks noGrp="1"/>
          </p:cNvSpPr>
          <p:nvPr>
            <p:ph type="subTitle" idx="1"/>
          </p:nvPr>
        </p:nvSpPr>
        <p:spPr>
          <a:xfrm>
            <a:off x="457200" y="1828800"/>
            <a:ext cx="8305800" cy="4648200"/>
          </a:xfrm>
        </p:spPr>
        <p:txBody>
          <a:bodyPr>
            <a:normAutofit/>
          </a:bodyPr>
          <a:lstStyle/>
          <a:p>
            <a:pPr algn="l">
              <a:buFont typeface="Arial" pitchFamily="34" charset="0"/>
              <a:buChar char="•"/>
            </a:pPr>
            <a:r>
              <a:rPr lang="en-US" sz="2400" dirty="0" smtClean="0">
                <a:solidFill>
                  <a:srgbClr val="FFFF00"/>
                </a:solidFill>
              </a:rPr>
              <a:t>TE’s can markedly affect behavior (mountain and prairie voles).</a:t>
            </a:r>
          </a:p>
          <a:p>
            <a:pPr>
              <a:buFont typeface="Arial" pitchFamily="34" charset="0"/>
              <a:buChar char="•"/>
            </a:pPr>
            <a:endParaRPr lang="en-US" sz="2400" dirty="0" smtClean="0">
              <a:solidFill>
                <a:srgbClr val="FFFF00"/>
              </a:solidFill>
            </a:endParaRPr>
          </a:p>
          <a:p>
            <a:pPr algn="l">
              <a:buFont typeface="Arial" pitchFamily="34" charset="0"/>
              <a:buChar char="•"/>
            </a:pPr>
            <a:r>
              <a:rPr lang="en-US" sz="2400" dirty="0" smtClean="0">
                <a:solidFill>
                  <a:srgbClr val="FFFF00"/>
                </a:solidFill>
              </a:rPr>
              <a:t>TE’s are not randomly spread throughout the human genome.  They cluster around the genes that code for proteins used in the central nervous system (CNS).</a:t>
            </a:r>
          </a:p>
          <a:p>
            <a:pPr algn="l">
              <a:buFont typeface="Arial" pitchFamily="34" charset="0"/>
              <a:buChar char="•"/>
            </a:pPr>
            <a:endParaRPr lang="en-US" sz="2400" dirty="0" smtClean="0">
              <a:solidFill>
                <a:srgbClr val="FFFF00"/>
              </a:solidFill>
            </a:endParaRPr>
          </a:p>
          <a:p>
            <a:pPr algn="l">
              <a:buFont typeface="Arial" pitchFamily="34" charset="0"/>
              <a:buChar char="•"/>
            </a:pPr>
            <a:r>
              <a:rPr lang="en-US" sz="2400" dirty="0" smtClean="0">
                <a:solidFill>
                  <a:srgbClr val="FFFF00"/>
                </a:solidFill>
              </a:rPr>
              <a:t>The “Y” and “X” chromosomes have the largest percentage of TE’s. </a:t>
            </a:r>
          </a:p>
          <a:p>
            <a:pPr algn="l">
              <a:buFont typeface="Arial" pitchFamily="34" charset="0"/>
              <a:buChar char="•"/>
            </a:pPr>
            <a:endParaRPr lang="en-US" sz="2400" dirty="0" smtClean="0">
              <a:solidFill>
                <a:srgbClr val="FFFF00"/>
              </a:solidFill>
            </a:endParaRPr>
          </a:p>
          <a:p>
            <a:pPr>
              <a:buFont typeface="Arial" pitchFamily="34" charset="0"/>
              <a:buChar char="•"/>
            </a:pPr>
            <a:endParaRPr lang="en-US" sz="24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304800"/>
          </a:xfrm>
        </p:spPr>
        <p:txBody>
          <a:bodyPr>
            <a:normAutofit fontScale="90000"/>
          </a:bodyPr>
          <a:lstStyle/>
          <a:p>
            <a:endParaRPr lang="en-US" dirty="0"/>
          </a:p>
        </p:txBody>
      </p:sp>
      <p:sp>
        <p:nvSpPr>
          <p:cNvPr id="3" name="Content Placeholder 2"/>
          <p:cNvSpPr>
            <a:spLocks noGrp="1"/>
          </p:cNvSpPr>
          <p:nvPr>
            <p:ph idx="1"/>
          </p:nvPr>
        </p:nvSpPr>
        <p:spPr>
          <a:xfrm>
            <a:off x="457200" y="533400"/>
            <a:ext cx="8229600" cy="5943600"/>
          </a:xfrm>
        </p:spPr>
        <p:txBody>
          <a:bodyPr anchor="ctr">
            <a:normAutofit/>
          </a:bodyPr>
          <a:lstStyle/>
          <a:p>
            <a:r>
              <a:rPr lang="en-US" sz="2400" b="1" dirty="0" smtClean="0">
                <a:solidFill>
                  <a:srgbClr val="92D050"/>
                </a:solidFill>
              </a:rPr>
              <a:t>Romans 8:1</a:t>
            </a:r>
            <a:r>
              <a:rPr lang="en-US" sz="2400" dirty="0" smtClean="0">
                <a:solidFill>
                  <a:srgbClr val="92D050"/>
                </a:solidFill>
              </a:rPr>
              <a:t>  </a:t>
            </a:r>
            <a:r>
              <a:rPr lang="en-US" sz="2400" dirty="0" smtClean="0">
                <a:solidFill>
                  <a:srgbClr val="FFFF00"/>
                </a:solidFill>
              </a:rPr>
              <a:t>There is no condemnation now for those who live in union with Christ Jesus.</a:t>
            </a:r>
          </a:p>
          <a:p>
            <a:r>
              <a:rPr lang="en-US" sz="2400" dirty="0" smtClean="0">
                <a:solidFill>
                  <a:srgbClr val="92D050"/>
                </a:solidFill>
              </a:rPr>
              <a:t>Romans 8:2  </a:t>
            </a:r>
            <a:r>
              <a:rPr lang="en-US" sz="2400" dirty="0" smtClean="0">
                <a:solidFill>
                  <a:srgbClr val="FFFF00"/>
                </a:solidFill>
              </a:rPr>
              <a:t>For the law of the Spirit, which brings us life in union with Christ Jesus, has set me free from the law of sin and death. </a:t>
            </a:r>
          </a:p>
          <a:p>
            <a:r>
              <a:rPr lang="en-US" sz="2400" dirty="0" smtClean="0">
                <a:solidFill>
                  <a:srgbClr val="92D050"/>
                </a:solidFill>
              </a:rPr>
              <a:t>Romans 8:3</a:t>
            </a:r>
            <a:r>
              <a:rPr lang="en-US" sz="2400" b="1" dirty="0" smtClean="0">
                <a:solidFill>
                  <a:srgbClr val="92D050"/>
                </a:solidFill>
              </a:rPr>
              <a:t>  </a:t>
            </a:r>
            <a:r>
              <a:rPr lang="en-US" sz="2400" b="1" dirty="0" smtClean="0">
                <a:solidFill>
                  <a:srgbClr val="FFC000"/>
                </a:solidFill>
              </a:rPr>
              <a:t>What the Law could not do, because human nature was weak, God did. He condemned sin in human nature by sending his own Son, who came with a nature like our sinful nature, to do away with sin.</a:t>
            </a:r>
            <a:r>
              <a:rPr lang="en-US" sz="2400" dirty="0" smtClean="0">
                <a:solidFill>
                  <a:srgbClr val="FFC000"/>
                </a:solidFill>
              </a:rPr>
              <a:t> </a:t>
            </a:r>
          </a:p>
          <a:p>
            <a:r>
              <a:rPr lang="en-US" sz="2400" dirty="0" smtClean="0">
                <a:solidFill>
                  <a:srgbClr val="FFFF00"/>
                </a:solidFill>
              </a:rPr>
              <a:t> </a:t>
            </a:r>
            <a:r>
              <a:rPr lang="en-US" sz="2400" dirty="0" smtClean="0">
                <a:solidFill>
                  <a:srgbClr val="92D050"/>
                </a:solidFill>
              </a:rPr>
              <a:t>Romans 8:4  </a:t>
            </a:r>
            <a:r>
              <a:rPr lang="en-US" sz="2400" dirty="0" smtClean="0">
                <a:solidFill>
                  <a:srgbClr val="FFFF00"/>
                </a:solidFill>
              </a:rPr>
              <a:t>God did this so that the righteous demands of the Law might be fully satisfied in us who live according to the Spirit, and not according to human nature. </a:t>
            </a:r>
            <a:r>
              <a:rPr lang="en-US" sz="2400" dirty="0" smtClean="0"/>
              <a:t>   </a:t>
            </a:r>
            <a:r>
              <a:rPr lang="en-US" sz="2400" dirty="0" smtClean="0">
                <a:solidFill>
                  <a:srgbClr val="FFFF00"/>
                </a:solidFill>
              </a:rPr>
              <a:t>GNB</a:t>
            </a:r>
          </a:p>
          <a:p>
            <a:endParaRPr lang="en-US" sz="2400" dirty="0">
              <a:solidFill>
                <a:srgbClr val="FFFF00"/>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p>
            <a:pPr algn="l"/>
            <a:r>
              <a:rPr lang="en-US" sz="3200" dirty="0" smtClean="0">
                <a:solidFill>
                  <a:srgbClr val="FFC000"/>
                </a:solidFill>
              </a:rPr>
              <a:t>When do we get a new “heart”?</a:t>
            </a:r>
            <a:r>
              <a:rPr lang="en-US" sz="3200" dirty="0" smtClean="0"/>
              <a:t/>
            </a:r>
            <a:br>
              <a:rPr lang="en-US" sz="3200" dirty="0" smtClean="0"/>
            </a:br>
            <a:endParaRPr lang="en-US" sz="3200" dirty="0"/>
          </a:p>
        </p:txBody>
      </p:sp>
      <p:sp>
        <p:nvSpPr>
          <p:cNvPr id="3" name="Content Placeholder 2"/>
          <p:cNvSpPr>
            <a:spLocks noGrp="1"/>
          </p:cNvSpPr>
          <p:nvPr>
            <p:ph idx="1"/>
          </p:nvPr>
        </p:nvSpPr>
        <p:spPr>
          <a:xfrm>
            <a:off x="457200" y="1219200"/>
            <a:ext cx="8229600" cy="5334000"/>
          </a:xfrm>
        </p:spPr>
        <p:txBody>
          <a:bodyPr anchor="ctr">
            <a:normAutofit/>
          </a:bodyPr>
          <a:lstStyle/>
          <a:p>
            <a:r>
              <a:rPr lang="en-US" sz="2400" dirty="0" smtClean="0">
                <a:solidFill>
                  <a:srgbClr val="92D050"/>
                </a:solidFill>
              </a:rPr>
              <a:t>Matthew 5:48 </a:t>
            </a:r>
            <a:r>
              <a:rPr lang="en-US" sz="2400" dirty="0" smtClean="0">
                <a:solidFill>
                  <a:srgbClr val="FFFF00"/>
                </a:solidFill>
              </a:rPr>
              <a:t>Be you therefore </a:t>
            </a:r>
            <a:r>
              <a:rPr lang="en-US" sz="2400" b="1" dirty="0" smtClean="0">
                <a:solidFill>
                  <a:srgbClr val="FFC000"/>
                </a:solidFill>
              </a:rPr>
              <a:t>perfect (complete)</a:t>
            </a:r>
            <a:r>
              <a:rPr lang="en-US" sz="2400" dirty="0" smtClean="0">
                <a:solidFill>
                  <a:srgbClr val="FFC000"/>
                </a:solidFill>
              </a:rPr>
              <a:t>, </a:t>
            </a:r>
            <a:r>
              <a:rPr lang="en-US" sz="2400" dirty="0" smtClean="0">
                <a:solidFill>
                  <a:srgbClr val="FFFF00"/>
                </a:solidFill>
              </a:rPr>
              <a:t>even as your Father which is in heaven is </a:t>
            </a:r>
            <a:r>
              <a:rPr lang="en-US" sz="2400" b="1" dirty="0" smtClean="0">
                <a:solidFill>
                  <a:srgbClr val="FFC000"/>
                </a:solidFill>
              </a:rPr>
              <a:t>perfect (complete). </a:t>
            </a:r>
            <a:r>
              <a:rPr lang="en-US" sz="2000" b="1" dirty="0" smtClean="0">
                <a:solidFill>
                  <a:srgbClr val="FFFF00"/>
                </a:solidFill>
              </a:rPr>
              <a:t>AKJV</a:t>
            </a:r>
            <a:endParaRPr lang="en-US" sz="2400" b="1" dirty="0" smtClean="0">
              <a:solidFill>
                <a:srgbClr val="FFFF00"/>
              </a:solidFill>
            </a:endParaRPr>
          </a:p>
          <a:p>
            <a:endParaRPr lang="en-US" sz="2400" b="1" dirty="0" smtClean="0">
              <a:solidFill>
                <a:srgbClr val="FFC000"/>
              </a:solidFill>
            </a:endParaRPr>
          </a:p>
          <a:p>
            <a:r>
              <a:rPr lang="en-US" sz="2400" dirty="0" smtClean="0">
                <a:solidFill>
                  <a:srgbClr val="92D050"/>
                </a:solidFill>
              </a:rPr>
              <a:t>Titus 2:12 </a:t>
            </a:r>
            <a:r>
              <a:rPr lang="en-US" sz="2400" dirty="0" smtClean="0">
                <a:solidFill>
                  <a:srgbClr val="FFFF00"/>
                </a:solidFill>
              </a:rPr>
              <a:t>Teaching us that, denying ungodliness and worldly lusts, </a:t>
            </a:r>
            <a:r>
              <a:rPr lang="en-US" sz="2400" b="1" dirty="0" smtClean="0">
                <a:solidFill>
                  <a:srgbClr val="FFC000"/>
                </a:solidFill>
              </a:rPr>
              <a:t>we should live soberly, righteously, and godly, in this present world</a:t>
            </a:r>
            <a:r>
              <a:rPr lang="en-US" sz="2400" b="1" dirty="0" smtClean="0">
                <a:solidFill>
                  <a:srgbClr val="FFFF00"/>
                </a:solidFill>
              </a:rPr>
              <a:t>;                    </a:t>
            </a:r>
            <a:r>
              <a:rPr lang="en-US" sz="2400" dirty="0" smtClean="0">
                <a:solidFill>
                  <a:srgbClr val="FFFF00"/>
                </a:solidFill>
              </a:rPr>
              <a:t> AKJV</a:t>
            </a:r>
          </a:p>
          <a:p>
            <a:endParaRPr lang="en-US" sz="2400" dirty="0" smtClean="0">
              <a:solidFill>
                <a:srgbClr val="FFFF00"/>
              </a:solidFill>
            </a:endParaRPr>
          </a:p>
          <a:p>
            <a:r>
              <a:rPr lang="en-US" sz="2400" dirty="0" smtClean="0">
                <a:solidFill>
                  <a:srgbClr val="92D050"/>
                </a:solidFill>
              </a:rPr>
              <a:t>Philippians 2:15  </a:t>
            </a:r>
            <a:r>
              <a:rPr lang="en-US" sz="2400" dirty="0" smtClean="0">
                <a:solidFill>
                  <a:srgbClr val="FFFF00"/>
                </a:solidFill>
              </a:rPr>
              <a:t>so that you may be innocent and pure as God's perfect children, who live in a world of corrupt and sinful people. You must shine among them like stars lighting up the sky,                           GNB</a:t>
            </a:r>
          </a:p>
          <a:p>
            <a:endParaRPr lang="en-US" sz="2400" dirty="0" smtClean="0">
              <a:solidFill>
                <a:srgbClr val="FFC000"/>
              </a:solidFill>
            </a:endParaRPr>
          </a:p>
          <a:p>
            <a:endParaRPr lang="en-US" sz="24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Salvation Hypothesis</a:t>
            </a:r>
            <a:endParaRPr lang="en-US" dirty="0">
              <a:solidFill>
                <a:srgbClr val="FFFF00"/>
              </a:solidFill>
            </a:endParaRPr>
          </a:p>
        </p:txBody>
      </p:sp>
      <p:sp>
        <p:nvSpPr>
          <p:cNvPr id="3" name="Content Placeholder 2"/>
          <p:cNvSpPr>
            <a:spLocks noGrp="1"/>
          </p:cNvSpPr>
          <p:nvPr>
            <p:ph idx="1"/>
          </p:nvPr>
        </p:nvSpPr>
        <p:spPr/>
        <p:txBody>
          <a:bodyPr>
            <a:normAutofit/>
          </a:bodyPr>
          <a:lstStyle/>
          <a:p>
            <a:r>
              <a:rPr lang="en-US" sz="2400" dirty="0" smtClean="0">
                <a:solidFill>
                  <a:srgbClr val="FFC000"/>
                </a:solidFill>
              </a:rPr>
              <a:t>If we follow TE facilitated inclinations we;</a:t>
            </a:r>
          </a:p>
          <a:p>
            <a:r>
              <a:rPr lang="en-US" sz="2000" dirty="0" smtClean="0">
                <a:solidFill>
                  <a:srgbClr val="FFFF00"/>
                </a:solidFill>
              </a:rPr>
              <a:t>1) </a:t>
            </a:r>
            <a:r>
              <a:rPr lang="en-US" sz="2000" dirty="0" err="1" smtClean="0">
                <a:solidFill>
                  <a:srgbClr val="FFFF00"/>
                </a:solidFill>
              </a:rPr>
              <a:t>Unmethylate</a:t>
            </a:r>
            <a:r>
              <a:rPr lang="en-US" sz="2000" dirty="0" smtClean="0">
                <a:solidFill>
                  <a:srgbClr val="FFFF00"/>
                </a:solidFill>
              </a:rPr>
              <a:t>  silenced TE.s </a:t>
            </a:r>
          </a:p>
          <a:p>
            <a:endParaRPr lang="en-US" sz="2000" dirty="0" smtClean="0">
              <a:solidFill>
                <a:srgbClr val="FFFF00"/>
              </a:solidFill>
            </a:endParaRPr>
          </a:p>
          <a:p>
            <a:r>
              <a:rPr lang="en-US" sz="2000" dirty="0" smtClean="0">
                <a:solidFill>
                  <a:srgbClr val="FFFF00"/>
                </a:solidFill>
              </a:rPr>
              <a:t>2)Additional TE insertions in “hotspots”</a:t>
            </a:r>
          </a:p>
          <a:p>
            <a:endParaRPr lang="en-US" sz="2000" dirty="0" smtClean="0">
              <a:solidFill>
                <a:srgbClr val="FFFF00"/>
              </a:solidFill>
            </a:endParaRPr>
          </a:p>
          <a:p>
            <a:r>
              <a:rPr lang="en-US" sz="2400" dirty="0" smtClean="0">
                <a:solidFill>
                  <a:srgbClr val="FFC000"/>
                </a:solidFill>
              </a:rPr>
              <a:t>If we follow the Spirits leading;</a:t>
            </a:r>
          </a:p>
          <a:p>
            <a:endParaRPr lang="en-US" sz="2000" dirty="0" smtClean="0">
              <a:solidFill>
                <a:srgbClr val="FFFF00"/>
              </a:solidFill>
            </a:endParaRPr>
          </a:p>
          <a:p>
            <a:r>
              <a:rPr lang="en-US" sz="2000" dirty="0" smtClean="0">
                <a:solidFill>
                  <a:srgbClr val="FFFF00"/>
                </a:solidFill>
              </a:rPr>
              <a:t>1) More TEs are silenced (</a:t>
            </a:r>
            <a:r>
              <a:rPr lang="en-US" sz="2000" dirty="0" err="1" smtClean="0">
                <a:solidFill>
                  <a:srgbClr val="FFFF00"/>
                </a:solidFill>
              </a:rPr>
              <a:t>Methylated</a:t>
            </a:r>
            <a:r>
              <a:rPr lang="en-US" sz="2000" dirty="0" smtClean="0">
                <a:solidFill>
                  <a:srgbClr val="FFFF00"/>
                </a:solidFill>
              </a:rPr>
              <a:t> or Mutated)</a:t>
            </a:r>
          </a:p>
          <a:p>
            <a:endParaRPr lang="en-US" sz="2000" dirty="0" smtClean="0">
              <a:solidFill>
                <a:srgbClr val="FFFF00"/>
              </a:solidFill>
            </a:endParaRPr>
          </a:p>
          <a:p>
            <a:r>
              <a:rPr lang="en-US" sz="2000" dirty="0" smtClean="0">
                <a:solidFill>
                  <a:srgbClr val="FFFF00"/>
                </a:solidFill>
              </a:rPr>
              <a:t>2) TEs excised and/or destroyed</a:t>
            </a:r>
            <a:endParaRPr lang="en-US" sz="2000" dirty="0">
              <a:solidFill>
                <a:srgbClr val="FFFF00"/>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endParaRPr lang="en-US" dirty="0"/>
          </a:p>
        </p:txBody>
      </p:sp>
      <p:pic>
        <p:nvPicPr>
          <p:cNvPr id="4" name="Content Placeholder 3" descr="Sleeping Beauty transposition in the mouse genome is associated with changes in DNA methylation at the site of insertion0001.jpg"/>
          <p:cNvPicPr>
            <a:picLocks noGrp="1" noChangeAspect="1"/>
          </p:cNvPicPr>
          <p:nvPr>
            <p:ph idx="1"/>
          </p:nvPr>
        </p:nvPicPr>
        <p:blipFill>
          <a:blip r:embed="rId2" cstate="print"/>
          <a:stretch>
            <a:fillRect/>
          </a:stretch>
        </p:blipFill>
        <p:spPr>
          <a:xfrm>
            <a:off x="533400" y="543529"/>
            <a:ext cx="8077200" cy="5953504"/>
          </a:xfrm>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228600"/>
          </a:xfrm>
        </p:spPr>
        <p:txBody>
          <a:bodyPr>
            <a:normAutofit fontScale="90000"/>
          </a:bodyPr>
          <a:lstStyle/>
          <a:p>
            <a:endParaRPr lang="en-US" dirty="0"/>
          </a:p>
        </p:txBody>
      </p:sp>
      <p:sp>
        <p:nvSpPr>
          <p:cNvPr id="3" name="Content Placeholder 2"/>
          <p:cNvSpPr>
            <a:spLocks noGrp="1"/>
          </p:cNvSpPr>
          <p:nvPr>
            <p:ph idx="1"/>
          </p:nvPr>
        </p:nvSpPr>
        <p:spPr>
          <a:xfrm>
            <a:off x="457200" y="228600"/>
            <a:ext cx="8229600" cy="6400800"/>
          </a:xfrm>
        </p:spPr>
        <p:txBody>
          <a:bodyPr anchor="ctr">
            <a:normAutofit/>
          </a:bodyPr>
          <a:lstStyle/>
          <a:p>
            <a:pPr>
              <a:buNone/>
            </a:pPr>
            <a:r>
              <a:rPr lang="en-US" sz="2800" dirty="0" smtClean="0">
                <a:solidFill>
                  <a:srgbClr val="FFC000"/>
                </a:solidFill>
              </a:rPr>
              <a:t>Christ must individually craft a “cure” for each one of us due to the characteristics of the TE “disease”.</a:t>
            </a:r>
          </a:p>
          <a:p>
            <a:pPr>
              <a:buNone/>
            </a:pPr>
            <a:endParaRPr lang="en-US" sz="2800" dirty="0" smtClean="0">
              <a:solidFill>
                <a:srgbClr val="FFC000"/>
              </a:solidFill>
            </a:endParaRPr>
          </a:p>
          <a:p>
            <a:r>
              <a:rPr lang="en-US" sz="2400" dirty="0" smtClean="0">
                <a:solidFill>
                  <a:srgbClr val="92D050"/>
                </a:solidFill>
              </a:rPr>
              <a:t>Acts 4:12 </a:t>
            </a:r>
            <a:r>
              <a:rPr lang="en-US" sz="2400" dirty="0" smtClean="0">
                <a:solidFill>
                  <a:srgbClr val="FFFF00"/>
                </a:solidFill>
              </a:rPr>
              <a:t>Neither is there salvation in any other</a:t>
            </a:r>
            <a:r>
              <a:rPr lang="en-US" sz="2400" dirty="0" smtClean="0">
                <a:solidFill>
                  <a:srgbClr val="FFC000"/>
                </a:solidFill>
              </a:rPr>
              <a:t>: </a:t>
            </a:r>
            <a:r>
              <a:rPr lang="en-US" sz="2400" b="1" dirty="0" smtClean="0">
                <a:solidFill>
                  <a:srgbClr val="FFC000"/>
                </a:solidFill>
              </a:rPr>
              <a:t>for there is none other name under heaven given among men, whereby we must be saved</a:t>
            </a:r>
            <a:r>
              <a:rPr lang="en-US" sz="2400" dirty="0" smtClean="0">
                <a:solidFill>
                  <a:srgbClr val="FFFF00"/>
                </a:solidFill>
              </a:rPr>
              <a:t>. AKJV</a:t>
            </a:r>
          </a:p>
          <a:p>
            <a:r>
              <a:rPr lang="en-US" sz="2400" dirty="0" smtClean="0">
                <a:solidFill>
                  <a:srgbClr val="92D050"/>
                </a:solidFill>
              </a:rPr>
              <a:t>John 1:12 </a:t>
            </a:r>
            <a:r>
              <a:rPr lang="en-US" sz="2400" dirty="0" smtClean="0">
                <a:solidFill>
                  <a:srgbClr val="FFFF00"/>
                </a:solidFill>
              </a:rPr>
              <a:t>But as many as received him, to them </a:t>
            </a:r>
            <a:r>
              <a:rPr lang="en-US" sz="2400" b="1" dirty="0" smtClean="0">
                <a:solidFill>
                  <a:srgbClr val="FFC000"/>
                </a:solidFill>
              </a:rPr>
              <a:t>gave he power to become the sons of God</a:t>
            </a:r>
            <a:r>
              <a:rPr lang="en-US" sz="2400" b="1" dirty="0" smtClean="0">
                <a:solidFill>
                  <a:srgbClr val="FFFF00"/>
                </a:solidFill>
              </a:rPr>
              <a:t>, </a:t>
            </a:r>
            <a:r>
              <a:rPr lang="en-US" sz="2400" dirty="0" smtClean="0">
                <a:solidFill>
                  <a:srgbClr val="FFFF00"/>
                </a:solidFill>
              </a:rPr>
              <a:t>even to them that believe on his name.</a:t>
            </a:r>
          </a:p>
          <a:p>
            <a:r>
              <a:rPr lang="en-US" sz="2400" dirty="0" smtClean="0">
                <a:solidFill>
                  <a:srgbClr val="92D050"/>
                </a:solidFill>
              </a:rPr>
              <a:t>Eph 1:19,20 </a:t>
            </a:r>
            <a:r>
              <a:rPr lang="en-US" sz="2400" dirty="0" smtClean="0">
                <a:solidFill>
                  <a:srgbClr val="FFFF00"/>
                </a:solidFill>
              </a:rPr>
              <a:t>….and how very great is his power at work in us who believe. This power working in us is the same as the mighty strength which he used when he raised Christ from death and seated him at his right side in the heavenly world. </a:t>
            </a:r>
          </a:p>
          <a:p>
            <a:pPr>
              <a:buNone/>
            </a:pPr>
            <a:r>
              <a:rPr lang="en-US" sz="2400" b="1" dirty="0" smtClean="0">
                <a:solidFill>
                  <a:srgbClr val="FFFF00"/>
                </a:solidFill>
              </a:rPr>
              <a:t>                                                                                                   </a:t>
            </a:r>
            <a:r>
              <a:rPr lang="en-US" sz="2400" dirty="0" smtClean="0">
                <a:solidFill>
                  <a:srgbClr val="FFFF00"/>
                </a:solidFill>
              </a:rPr>
              <a:t>GNB</a:t>
            </a:r>
            <a:endParaRPr lang="en-US" sz="28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anchor="t">
            <a:normAutofit fontScale="90000"/>
          </a:bodyPr>
          <a:lstStyle/>
          <a:p>
            <a:pPr algn="l"/>
            <a:r>
              <a:rPr lang="en-US" sz="2700" dirty="0" smtClean="0">
                <a:solidFill>
                  <a:srgbClr val="FFC000"/>
                </a:solidFill>
              </a:rPr>
              <a:t>The Bible says that we are "</a:t>
            </a:r>
            <a:r>
              <a:rPr lang="en-US" sz="2700" dirty="0" smtClean="0">
                <a:solidFill>
                  <a:srgbClr val="FFFF00"/>
                </a:solidFill>
              </a:rPr>
              <a:t>cleansed by His blood</a:t>
            </a:r>
            <a:r>
              <a:rPr lang="en-US" sz="2700" dirty="0" smtClean="0">
                <a:solidFill>
                  <a:srgbClr val="FFC000"/>
                </a:solidFill>
              </a:rPr>
              <a:t>". Doesn’t that mean His death on the cross?</a:t>
            </a:r>
            <a:r>
              <a:rPr lang="en-US" dirty="0" smtClean="0"/>
              <a:t/>
            </a:r>
            <a:br>
              <a:rPr lang="en-US" dirty="0" smtClean="0"/>
            </a:br>
            <a:endParaRPr lang="en-US" dirty="0"/>
          </a:p>
        </p:txBody>
      </p:sp>
      <p:sp>
        <p:nvSpPr>
          <p:cNvPr id="3" name="Content Placeholder 2"/>
          <p:cNvSpPr>
            <a:spLocks noGrp="1"/>
          </p:cNvSpPr>
          <p:nvPr>
            <p:ph idx="1"/>
          </p:nvPr>
        </p:nvSpPr>
        <p:spPr>
          <a:xfrm>
            <a:off x="457200" y="1219200"/>
            <a:ext cx="8229600" cy="5638800"/>
          </a:xfrm>
        </p:spPr>
        <p:txBody>
          <a:bodyPr anchor="ctr">
            <a:normAutofit/>
          </a:bodyPr>
          <a:lstStyle/>
          <a:p>
            <a:pPr algn="ctr">
              <a:buNone/>
            </a:pPr>
            <a:r>
              <a:rPr lang="en-US" sz="2800" dirty="0" smtClean="0">
                <a:solidFill>
                  <a:srgbClr val="FFFF00"/>
                </a:solidFill>
              </a:rPr>
              <a:t>Christ’s blood = Christ’s life</a:t>
            </a:r>
          </a:p>
          <a:p>
            <a:pPr>
              <a:buNone/>
            </a:pPr>
            <a:endParaRPr lang="en-US" sz="2400" dirty="0" smtClean="0">
              <a:solidFill>
                <a:srgbClr val="92D050"/>
              </a:solidFill>
            </a:endParaRPr>
          </a:p>
          <a:p>
            <a:pPr>
              <a:buNone/>
            </a:pPr>
            <a:r>
              <a:rPr lang="en-US" sz="2000" dirty="0" smtClean="0">
                <a:solidFill>
                  <a:srgbClr val="92D050"/>
                </a:solidFill>
              </a:rPr>
              <a:t>Leviticus 17:11 </a:t>
            </a:r>
            <a:r>
              <a:rPr lang="en-US" sz="2000" dirty="0" smtClean="0">
                <a:solidFill>
                  <a:srgbClr val="FFFF00"/>
                </a:solidFill>
              </a:rPr>
              <a:t>The life of every living thing is in the blood, and that is why the LORD has commanded that all blood be poured out on the altar to take away the people's sins. </a:t>
            </a:r>
            <a:r>
              <a:rPr lang="en-US" sz="2000" dirty="0" smtClean="0">
                <a:solidFill>
                  <a:srgbClr val="FFC000"/>
                </a:solidFill>
              </a:rPr>
              <a:t>Blood</a:t>
            </a:r>
            <a:r>
              <a:rPr lang="en-US" sz="2000" dirty="0" smtClean="0">
                <a:solidFill>
                  <a:srgbClr val="FFFF00"/>
                </a:solidFill>
              </a:rPr>
              <a:t>, </a:t>
            </a:r>
            <a:r>
              <a:rPr lang="en-US" sz="2000" dirty="0" smtClean="0">
                <a:solidFill>
                  <a:srgbClr val="FFC000"/>
                </a:solidFill>
              </a:rPr>
              <a:t>which is life</a:t>
            </a:r>
            <a:r>
              <a:rPr lang="en-US" sz="2000" dirty="0" smtClean="0">
                <a:solidFill>
                  <a:srgbClr val="FFFF00"/>
                </a:solidFill>
              </a:rPr>
              <a:t>, takes away sins. GNB</a:t>
            </a:r>
          </a:p>
          <a:p>
            <a:pPr>
              <a:buNone/>
            </a:pPr>
            <a:r>
              <a:rPr lang="en-US" sz="2000" dirty="0" smtClean="0">
                <a:solidFill>
                  <a:srgbClr val="92D050"/>
                </a:solidFill>
              </a:rPr>
              <a:t>Leviticus 17:14 </a:t>
            </a:r>
            <a:r>
              <a:rPr lang="en-US" sz="2000" dirty="0" smtClean="0">
                <a:solidFill>
                  <a:srgbClr val="FFFF00"/>
                </a:solidFill>
              </a:rPr>
              <a:t>The </a:t>
            </a:r>
            <a:r>
              <a:rPr lang="en-US" sz="2000" dirty="0" smtClean="0">
                <a:solidFill>
                  <a:srgbClr val="FFC000"/>
                </a:solidFill>
              </a:rPr>
              <a:t>life of every living thing is in the blood</a:t>
            </a:r>
            <a:r>
              <a:rPr lang="en-US" sz="2000" dirty="0" smtClean="0">
                <a:solidFill>
                  <a:srgbClr val="FFFF00"/>
                </a:solidFill>
              </a:rPr>
              <a:t>, and that is why the LORD has told the people of Israel that they shall not eat any meat with blood still in it and that anyone who does so will no longer be considered one of his people.  GNB</a:t>
            </a:r>
          </a:p>
          <a:p>
            <a:pPr>
              <a:buNone/>
            </a:pPr>
            <a:r>
              <a:rPr lang="en-US" sz="2000" dirty="0" smtClean="0">
                <a:solidFill>
                  <a:srgbClr val="92D050"/>
                </a:solidFill>
              </a:rPr>
              <a:t>Romans 5:10 </a:t>
            </a:r>
            <a:r>
              <a:rPr lang="en-US" sz="2000" dirty="0" smtClean="0">
                <a:solidFill>
                  <a:srgbClr val="FFFF00"/>
                </a:solidFill>
              </a:rPr>
              <a:t>We were God's enemies, but he made us his friends through the death of his Son. Now that we are God's friends, how much more will we be </a:t>
            </a:r>
            <a:r>
              <a:rPr lang="en-US" sz="2000" dirty="0" smtClean="0">
                <a:solidFill>
                  <a:srgbClr val="FFC000"/>
                </a:solidFill>
              </a:rPr>
              <a:t>saved by Christ's life</a:t>
            </a:r>
            <a:r>
              <a:rPr lang="en-US" sz="2000" dirty="0" smtClean="0">
                <a:solidFill>
                  <a:srgbClr val="FFFF00"/>
                </a:solidFill>
              </a:rPr>
              <a:t>! GNB</a:t>
            </a:r>
            <a:r>
              <a:rPr lang="en-US" sz="2600" dirty="0" smtClean="0">
                <a:solidFill>
                  <a:srgbClr val="FFFF00"/>
                </a:solidFill>
              </a:rPr>
              <a:t/>
            </a:r>
            <a:br>
              <a:rPr lang="en-US" sz="2600" dirty="0" smtClean="0">
                <a:solidFill>
                  <a:srgbClr val="FFFF00"/>
                </a:solidFill>
              </a:rPr>
            </a:br>
            <a:r>
              <a:rPr lang="en-US" sz="2800" dirty="0" smtClean="0"/>
              <a:t/>
            </a:r>
            <a:br>
              <a:rPr lang="en-US" sz="2800" dirty="0" smtClean="0"/>
            </a:br>
            <a:endParaRPr lang="en-US" sz="28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endParaRPr lang="en-US" dirty="0"/>
          </a:p>
        </p:txBody>
      </p:sp>
      <p:sp>
        <p:nvSpPr>
          <p:cNvPr id="3" name="Content Placeholder 2"/>
          <p:cNvSpPr>
            <a:spLocks noGrp="1"/>
          </p:cNvSpPr>
          <p:nvPr>
            <p:ph idx="1"/>
          </p:nvPr>
        </p:nvSpPr>
        <p:spPr/>
        <p:txBody>
          <a:bodyPr/>
          <a:lstStyle/>
          <a:p>
            <a:r>
              <a:rPr lang="en-US" dirty="0" smtClean="0">
                <a:solidFill>
                  <a:srgbClr val="FFC000"/>
                </a:solidFill>
              </a:rPr>
              <a:t>I Corinthians 6:11 </a:t>
            </a:r>
            <a:r>
              <a:rPr lang="en-US" dirty="0" smtClean="0">
                <a:solidFill>
                  <a:srgbClr val="FFFF00"/>
                </a:solidFill>
              </a:rPr>
              <a:t>And such were some of you: but you are </a:t>
            </a:r>
            <a:r>
              <a:rPr lang="en-US" dirty="0" smtClean="0">
                <a:solidFill>
                  <a:srgbClr val="FFC000"/>
                </a:solidFill>
              </a:rPr>
              <a:t>washed</a:t>
            </a:r>
            <a:r>
              <a:rPr lang="en-US" dirty="0" smtClean="0">
                <a:solidFill>
                  <a:srgbClr val="FFFF00"/>
                </a:solidFill>
              </a:rPr>
              <a:t>, but you are </a:t>
            </a:r>
            <a:r>
              <a:rPr lang="en-US" dirty="0" smtClean="0">
                <a:solidFill>
                  <a:srgbClr val="FFC000"/>
                </a:solidFill>
              </a:rPr>
              <a:t>sanctified</a:t>
            </a:r>
            <a:r>
              <a:rPr lang="en-US" dirty="0" smtClean="0">
                <a:solidFill>
                  <a:srgbClr val="FFFF00"/>
                </a:solidFill>
              </a:rPr>
              <a:t>, but you are </a:t>
            </a:r>
            <a:r>
              <a:rPr lang="en-US" dirty="0" smtClean="0">
                <a:solidFill>
                  <a:srgbClr val="FFC000"/>
                </a:solidFill>
              </a:rPr>
              <a:t>justified</a:t>
            </a:r>
            <a:r>
              <a:rPr lang="en-US" dirty="0" smtClean="0">
                <a:solidFill>
                  <a:srgbClr val="FFFF00"/>
                </a:solidFill>
              </a:rPr>
              <a:t> in the name of the Lord Jesus, and by the Spirit of our God.  </a:t>
            </a:r>
          </a:p>
          <a:p>
            <a:pPr>
              <a:buNone/>
            </a:pPr>
            <a:r>
              <a:rPr lang="en-US" dirty="0" smtClean="0">
                <a:solidFill>
                  <a:srgbClr val="FFFF00"/>
                </a:solidFill>
              </a:rPr>
              <a:t>                                                                   AKJV</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endParaRPr lang="en-US" dirty="0"/>
          </a:p>
        </p:txBody>
      </p:sp>
      <p:sp>
        <p:nvSpPr>
          <p:cNvPr id="3" name="Content Placeholder 2"/>
          <p:cNvSpPr>
            <a:spLocks noGrp="1"/>
          </p:cNvSpPr>
          <p:nvPr>
            <p:ph idx="1"/>
          </p:nvPr>
        </p:nvSpPr>
        <p:spPr>
          <a:xfrm>
            <a:off x="304800" y="533400"/>
            <a:ext cx="8458200" cy="5943600"/>
          </a:xfrm>
        </p:spPr>
        <p:txBody>
          <a:bodyPr anchor="ctr">
            <a:normAutofit lnSpcReduction="10000"/>
          </a:bodyPr>
          <a:lstStyle/>
          <a:p>
            <a:pPr>
              <a:buNone/>
            </a:pPr>
            <a:r>
              <a:rPr lang="en-US" sz="2400" dirty="0" smtClean="0">
                <a:solidFill>
                  <a:srgbClr val="FFC000"/>
                </a:solidFill>
              </a:rPr>
              <a:t>The Science of Redemption</a:t>
            </a:r>
            <a:r>
              <a:rPr lang="en-US" sz="2400" dirty="0" smtClean="0">
                <a:solidFill>
                  <a:srgbClr val="FFFF00"/>
                </a:solidFill>
              </a:rPr>
              <a:t>.--The scheme of redemption far exceeds the comprehension of the human mind. The great condescension on the part of God is a mystery that is beyond our fathoming. The greatness of the plan cannot be fully comprehended, nor could infinite Wisdom devise a plan that would surpass it. It could only be successful by the clothing of divinity with humanity, by Christ becoming man, and suffering the wrath which sin has made because of the transgression of God's law. Through this plan the great, the dreadful God can be just, and yet be the justifier of all who believe in Jesus, and who receive Him as their personal </a:t>
            </a:r>
            <a:r>
              <a:rPr lang="en-US" sz="2400" dirty="0" err="1" smtClean="0">
                <a:solidFill>
                  <a:srgbClr val="FFFF00"/>
                </a:solidFill>
              </a:rPr>
              <a:t>Saviour</a:t>
            </a:r>
            <a:r>
              <a:rPr lang="en-US" sz="2400" dirty="0" smtClean="0">
                <a:solidFill>
                  <a:srgbClr val="FFFF00"/>
                </a:solidFill>
              </a:rPr>
              <a:t>. This is the heavenly science of redemption, of saving men from eternal ruin, and can be carried out only through the incarnation of the Son of God in humanity, through His triumph over sin and death, and in seeking to fathom this plan all finite intelligences are baffled (Letter 43, 1895).</a:t>
            </a:r>
            <a:br>
              <a:rPr lang="en-US" sz="2400" dirty="0" smtClean="0">
                <a:solidFill>
                  <a:srgbClr val="FFFF00"/>
                </a:solidFill>
              </a:rPr>
            </a:br>
            <a:endParaRPr lang="en-US" sz="2400" dirty="0">
              <a:solidFill>
                <a:srgbClr val="FFFF00"/>
              </a:solidFill>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 </a:t>
            </a:r>
            <a:br>
              <a:rPr lang="en-US" sz="3200" dirty="0" smtClean="0"/>
            </a:br>
            <a:r>
              <a:rPr lang="en-US" sz="3200" dirty="0" smtClean="0">
                <a:solidFill>
                  <a:srgbClr val="FFFF00"/>
                </a:solidFill>
              </a:rPr>
              <a:t>Christ took upon Himself human nature so that:</a:t>
            </a:r>
            <a:endParaRPr lang="en-US" sz="3200" dirty="0">
              <a:solidFill>
                <a:srgbClr val="FFFF00"/>
              </a:solidFill>
            </a:endParaRPr>
          </a:p>
        </p:txBody>
      </p:sp>
      <p:sp>
        <p:nvSpPr>
          <p:cNvPr id="3" name="Content Placeholder 2"/>
          <p:cNvSpPr>
            <a:spLocks noGrp="1"/>
          </p:cNvSpPr>
          <p:nvPr>
            <p:ph idx="1"/>
          </p:nvPr>
        </p:nvSpPr>
        <p:spPr>
          <a:xfrm>
            <a:off x="228600" y="1600200"/>
            <a:ext cx="8686800" cy="4525963"/>
          </a:xfrm>
        </p:spPr>
        <p:txBody>
          <a:bodyPr anchor="ctr"/>
          <a:lstStyle/>
          <a:p>
            <a:r>
              <a:rPr lang="en-US" dirty="0" smtClean="0">
                <a:solidFill>
                  <a:srgbClr val="FFC000"/>
                </a:solidFill>
              </a:rPr>
              <a:t>He could formulate a “cure” for the TE “disease”.</a:t>
            </a:r>
          </a:p>
          <a:p>
            <a:endParaRPr lang="en-US" dirty="0" smtClean="0">
              <a:solidFill>
                <a:srgbClr val="FFC000"/>
              </a:solidFill>
            </a:endParaRPr>
          </a:p>
          <a:p>
            <a:r>
              <a:rPr lang="en-US" u="sng" dirty="0" smtClean="0">
                <a:solidFill>
                  <a:srgbClr val="FFC000"/>
                </a:solidFill>
              </a:rPr>
              <a:t>Demonstrate the “second” death.</a:t>
            </a:r>
            <a:endParaRPr lang="en-US" dirty="0" smtClean="0">
              <a:solidFill>
                <a:srgbClr val="FFC000"/>
              </a:solidFill>
            </a:endParaRPr>
          </a:p>
          <a:p>
            <a:endParaRPr lang="en-US" dirty="0" smtClean="0">
              <a:solidFill>
                <a:srgbClr val="FFC000"/>
              </a:solidFill>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a:noAutofit/>
          </a:bodyPr>
          <a:lstStyle/>
          <a:p>
            <a:r>
              <a:rPr lang="en-US" sz="3200" dirty="0" smtClean="0">
                <a:solidFill>
                  <a:srgbClr val="FFC000"/>
                </a:solidFill>
              </a:rPr>
              <a:t>What does the Bible say about the “second” death?</a:t>
            </a:r>
            <a:endParaRPr lang="en-US" sz="3200" dirty="0">
              <a:solidFill>
                <a:srgbClr val="FFC000"/>
              </a:solidFill>
            </a:endParaRPr>
          </a:p>
        </p:txBody>
      </p:sp>
      <p:sp>
        <p:nvSpPr>
          <p:cNvPr id="3" name="Content Placeholder 2"/>
          <p:cNvSpPr>
            <a:spLocks noGrp="1"/>
          </p:cNvSpPr>
          <p:nvPr>
            <p:ph idx="1"/>
          </p:nvPr>
        </p:nvSpPr>
        <p:spPr>
          <a:xfrm>
            <a:off x="457200" y="1752600"/>
            <a:ext cx="8229600" cy="4800600"/>
          </a:xfrm>
        </p:spPr>
        <p:txBody>
          <a:bodyPr anchor="ctr">
            <a:normAutofit/>
          </a:bodyPr>
          <a:lstStyle/>
          <a:p>
            <a:r>
              <a:rPr lang="en-US" sz="2800" dirty="0" smtClean="0">
                <a:solidFill>
                  <a:srgbClr val="92D050"/>
                </a:solidFill>
              </a:rPr>
              <a:t>Romans 6:23 </a:t>
            </a:r>
            <a:r>
              <a:rPr lang="en-US" sz="2800" b="1" dirty="0" smtClean="0">
                <a:solidFill>
                  <a:srgbClr val="FFC000"/>
                </a:solidFill>
              </a:rPr>
              <a:t>For the wages of sin is death</a:t>
            </a:r>
            <a:r>
              <a:rPr lang="en-US" sz="2800" dirty="0" smtClean="0">
                <a:solidFill>
                  <a:srgbClr val="FFFF00"/>
                </a:solidFill>
              </a:rPr>
              <a:t>; but the gift of God is eternal life through Jesus Christ our Lord.   AKJV</a:t>
            </a:r>
          </a:p>
          <a:p>
            <a:r>
              <a:rPr lang="en-US" sz="2800" dirty="0" smtClean="0">
                <a:solidFill>
                  <a:srgbClr val="92D050"/>
                </a:solidFill>
              </a:rPr>
              <a:t>Romans 6:23  </a:t>
            </a:r>
            <a:r>
              <a:rPr lang="en-US" sz="2800" b="1" dirty="0" smtClean="0">
                <a:solidFill>
                  <a:srgbClr val="FFC000"/>
                </a:solidFill>
              </a:rPr>
              <a:t>For sin pays its wage---death</a:t>
            </a:r>
            <a:r>
              <a:rPr lang="en-US" sz="2800" b="1" dirty="0" smtClean="0">
                <a:solidFill>
                  <a:srgbClr val="FFFF00"/>
                </a:solidFill>
              </a:rPr>
              <a:t>;</a:t>
            </a:r>
            <a:r>
              <a:rPr lang="en-US" sz="2800" dirty="0" smtClean="0">
                <a:solidFill>
                  <a:srgbClr val="FFFF00"/>
                </a:solidFill>
              </a:rPr>
              <a:t> but God's free gift is eternal life in union with Christ Jesus our Lord.  GNB</a:t>
            </a:r>
          </a:p>
          <a:p>
            <a:pPr>
              <a:buNone/>
            </a:pPr>
            <a:endParaRPr lang="en-US" sz="28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0"/>
            <a:ext cx="8229600" cy="457200"/>
          </a:xfrm>
        </p:spPr>
        <p:txBody>
          <a:bodyPr>
            <a:normAutofit fontScale="90000"/>
          </a:bodyPr>
          <a:lstStyle/>
          <a:p>
            <a:endParaRPr lang="en-US" dirty="0"/>
          </a:p>
        </p:txBody>
      </p:sp>
      <p:pic>
        <p:nvPicPr>
          <p:cNvPr id="4" name="Content Placeholder 3" descr="Copy of Network analyses structure genetic diversity in independent genetic worlds0001.jpg"/>
          <p:cNvPicPr>
            <a:picLocks noGrp="1" noChangeAspect="1"/>
          </p:cNvPicPr>
          <p:nvPr>
            <p:ph idx="1"/>
          </p:nvPr>
        </p:nvPicPr>
        <p:blipFill>
          <a:blip r:embed="rId2" cstate="print"/>
          <a:stretch>
            <a:fillRect/>
          </a:stretch>
        </p:blipFill>
        <p:spPr>
          <a:xfrm>
            <a:off x="914400" y="6172200"/>
            <a:ext cx="7388628" cy="304800"/>
          </a:xfrm>
        </p:spPr>
      </p:pic>
      <p:pic>
        <p:nvPicPr>
          <p:cNvPr id="1026" name="Picture 2" descr="F:\Talk Papers\Bobs 2nd Talk must Haves\JPGs of articles\Network analyses structure genetic diversity in independent genetic worlds0001.jpg"/>
          <p:cNvPicPr>
            <a:picLocks noChangeAspect="1" noChangeArrowheads="1"/>
          </p:cNvPicPr>
          <p:nvPr/>
        </p:nvPicPr>
        <p:blipFill>
          <a:blip r:embed="rId3" cstate="print"/>
          <a:srcRect/>
          <a:stretch>
            <a:fillRect/>
          </a:stretch>
        </p:blipFill>
        <p:spPr bwMode="auto">
          <a:xfrm>
            <a:off x="304800" y="304800"/>
            <a:ext cx="7711440" cy="4191000"/>
          </a:xfrm>
          <a:prstGeom prst="rect">
            <a:avLst/>
          </a:prstGeom>
          <a:noFill/>
        </p:spPr>
      </p:pic>
      <p:pic>
        <p:nvPicPr>
          <p:cNvPr id="1027" name="Picture 3" descr="F:\Talk Papers\Bobs 2nd Talk must Haves\JPGs of articles\Network analyses structure genetic diversity in independent genetic worlds0005.jpg"/>
          <p:cNvPicPr>
            <a:picLocks noChangeAspect="1" noChangeArrowheads="1"/>
          </p:cNvPicPr>
          <p:nvPr/>
        </p:nvPicPr>
        <p:blipFill>
          <a:blip r:embed="rId4" cstate="print"/>
          <a:srcRect/>
          <a:stretch>
            <a:fillRect/>
          </a:stretch>
        </p:blipFill>
        <p:spPr bwMode="auto">
          <a:xfrm>
            <a:off x="4419600" y="1066800"/>
            <a:ext cx="4267200" cy="514974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DEFINITIONS</a:t>
            </a:r>
            <a:endParaRPr lang="en-US" u="sng" dirty="0">
              <a:solidFill>
                <a:srgbClr val="FFC000"/>
              </a:solidFill>
            </a:endParaRPr>
          </a:p>
        </p:txBody>
      </p:sp>
      <p:sp>
        <p:nvSpPr>
          <p:cNvPr id="4" name="Content Placeholder 3"/>
          <p:cNvSpPr>
            <a:spLocks noGrp="1"/>
          </p:cNvSpPr>
          <p:nvPr>
            <p:ph sz="half" idx="1"/>
          </p:nvPr>
        </p:nvSpPr>
        <p:spPr>
          <a:xfrm>
            <a:off x="381000" y="1219200"/>
            <a:ext cx="4038600" cy="5334000"/>
          </a:xfrm>
        </p:spPr>
        <p:txBody>
          <a:bodyPr/>
          <a:lstStyle/>
          <a:p>
            <a:r>
              <a:rPr lang="en-US" dirty="0" smtClean="0">
                <a:solidFill>
                  <a:srgbClr val="FFC000"/>
                </a:solidFill>
              </a:rPr>
              <a:t>GOD’S CHARACTER</a:t>
            </a:r>
          </a:p>
          <a:p>
            <a:endParaRPr lang="en-US" dirty="0" smtClean="0">
              <a:solidFill>
                <a:srgbClr val="FFC000"/>
              </a:solidFill>
            </a:endParaRPr>
          </a:p>
          <a:p>
            <a:endParaRPr lang="en-US" dirty="0" smtClean="0">
              <a:solidFill>
                <a:srgbClr val="FFC000"/>
              </a:solidFill>
            </a:endParaRPr>
          </a:p>
          <a:p>
            <a:endParaRPr lang="en-US" dirty="0" smtClean="0">
              <a:solidFill>
                <a:srgbClr val="FFC000"/>
              </a:solidFill>
            </a:endParaRPr>
          </a:p>
          <a:p>
            <a:endParaRPr lang="en-US" dirty="0" smtClean="0">
              <a:solidFill>
                <a:srgbClr val="FFC000"/>
              </a:solidFill>
            </a:endParaRPr>
          </a:p>
          <a:p>
            <a:endParaRPr lang="en-US" dirty="0" smtClean="0">
              <a:solidFill>
                <a:srgbClr val="FFC000"/>
              </a:solidFill>
            </a:endParaRPr>
          </a:p>
          <a:p>
            <a:r>
              <a:rPr lang="en-US" dirty="0" smtClean="0">
                <a:solidFill>
                  <a:srgbClr val="FFC000"/>
                </a:solidFill>
              </a:rPr>
              <a:t>GODS LAW </a:t>
            </a:r>
            <a:endParaRPr lang="en-US" dirty="0">
              <a:solidFill>
                <a:srgbClr val="FFC000"/>
              </a:solidFill>
            </a:endParaRPr>
          </a:p>
        </p:txBody>
      </p:sp>
      <p:sp>
        <p:nvSpPr>
          <p:cNvPr id="5" name="Content Placeholder 4"/>
          <p:cNvSpPr>
            <a:spLocks noGrp="1"/>
          </p:cNvSpPr>
          <p:nvPr>
            <p:ph sz="half" idx="2"/>
          </p:nvPr>
        </p:nvSpPr>
        <p:spPr>
          <a:xfrm>
            <a:off x="4114800" y="1219200"/>
            <a:ext cx="4572000" cy="5334000"/>
          </a:xfrm>
        </p:spPr>
        <p:txBody>
          <a:bodyPr>
            <a:normAutofit/>
          </a:bodyPr>
          <a:lstStyle/>
          <a:p>
            <a:pPr>
              <a:buNone/>
            </a:pPr>
            <a:r>
              <a:rPr lang="en-US" sz="2000" dirty="0" smtClean="0">
                <a:solidFill>
                  <a:srgbClr val="FFFF00"/>
                </a:solidFill>
              </a:rPr>
              <a:t>“ And the LORD passed by before him, and proclaimed, The LORD, The LORD God, merciful and gracious, long-suffering, and abundant in goodness and truth, Keeping mercy for thousands, forgiving iniquity and transgression and sin, and that will by no means clear the guilty….. ..”   Exodus 34:6-7 AKJV</a:t>
            </a:r>
          </a:p>
          <a:p>
            <a:pPr>
              <a:buNone/>
            </a:pPr>
            <a:endParaRPr lang="en-US" sz="2000" dirty="0" smtClean="0"/>
          </a:p>
          <a:p>
            <a:pPr>
              <a:buNone/>
            </a:pPr>
            <a:endParaRPr lang="en-US" sz="2000" dirty="0" smtClean="0"/>
          </a:p>
          <a:p>
            <a:pPr>
              <a:buNone/>
            </a:pPr>
            <a:r>
              <a:rPr lang="en-US" sz="2000" dirty="0" smtClean="0">
                <a:solidFill>
                  <a:srgbClr val="FFFF00"/>
                </a:solidFill>
              </a:rPr>
              <a:t>The incredibly complex way (e.g. laws of chemistry, biology, physics etc., and the “blueprint” upon which they are assimilated) wherein God has made His creation to function.</a:t>
            </a:r>
            <a:endParaRPr lang="en-US" sz="20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63000" cy="1143000"/>
          </a:xfrm>
        </p:spPr>
        <p:txBody>
          <a:bodyPr anchor="b">
            <a:normAutofit fontScale="90000"/>
          </a:bodyPr>
          <a:lstStyle/>
          <a:p>
            <a:pPr algn="l"/>
            <a:r>
              <a:rPr lang="en-US" sz="3100" dirty="0" smtClean="0">
                <a:solidFill>
                  <a:srgbClr val="FFC000"/>
                </a:solidFill>
              </a:rPr>
              <a:t>GOD’S “LAW” IS A DIRECT EXPRESSION OF HIS CHARACTER</a:t>
            </a:r>
            <a:r>
              <a:rPr lang="en-US" sz="3200" u="sng" dirty="0" smtClean="0"/>
              <a:t/>
            </a:r>
            <a:br>
              <a:rPr lang="en-US" sz="3200" u="sng" dirty="0" smtClean="0"/>
            </a:br>
            <a:endParaRPr lang="en-US" sz="3200" dirty="0"/>
          </a:p>
        </p:txBody>
      </p:sp>
      <p:sp>
        <p:nvSpPr>
          <p:cNvPr id="4" name="Content Placeholder 3"/>
          <p:cNvSpPr>
            <a:spLocks noGrp="1"/>
          </p:cNvSpPr>
          <p:nvPr>
            <p:ph sz="half" idx="1"/>
          </p:nvPr>
        </p:nvSpPr>
        <p:spPr>
          <a:xfrm>
            <a:off x="457200" y="1600200"/>
            <a:ext cx="4038600" cy="4876800"/>
          </a:xfrm>
        </p:spPr>
        <p:txBody>
          <a:bodyPr/>
          <a:lstStyle/>
          <a:p>
            <a:r>
              <a:rPr lang="en-US" dirty="0" smtClean="0">
                <a:solidFill>
                  <a:srgbClr val="FFC000"/>
                </a:solidFill>
              </a:rPr>
              <a:t>SIN</a:t>
            </a:r>
          </a:p>
          <a:p>
            <a:endParaRPr lang="en-US" dirty="0" smtClean="0">
              <a:solidFill>
                <a:srgbClr val="FFC000"/>
              </a:solidFill>
            </a:endParaRPr>
          </a:p>
          <a:p>
            <a:endParaRPr lang="en-US" dirty="0" smtClean="0">
              <a:solidFill>
                <a:srgbClr val="FFC000"/>
              </a:solidFill>
            </a:endParaRPr>
          </a:p>
          <a:p>
            <a:endParaRPr lang="en-US" dirty="0" smtClean="0">
              <a:solidFill>
                <a:srgbClr val="FFC000"/>
              </a:solidFill>
            </a:endParaRPr>
          </a:p>
          <a:p>
            <a:endParaRPr lang="en-US" dirty="0" smtClean="0">
              <a:solidFill>
                <a:srgbClr val="FFC000"/>
              </a:solidFill>
            </a:endParaRPr>
          </a:p>
          <a:p>
            <a:r>
              <a:rPr lang="en-US" dirty="0" smtClean="0">
                <a:solidFill>
                  <a:srgbClr val="FFC000"/>
                </a:solidFill>
              </a:rPr>
              <a:t>TEN COMMANDMENTS</a:t>
            </a:r>
            <a:endParaRPr lang="en-US" dirty="0">
              <a:solidFill>
                <a:srgbClr val="FFC000"/>
              </a:solidFill>
            </a:endParaRPr>
          </a:p>
        </p:txBody>
      </p:sp>
      <p:sp>
        <p:nvSpPr>
          <p:cNvPr id="5" name="Content Placeholder 4"/>
          <p:cNvSpPr>
            <a:spLocks noGrp="1"/>
          </p:cNvSpPr>
          <p:nvPr>
            <p:ph sz="half" idx="2"/>
          </p:nvPr>
        </p:nvSpPr>
        <p:spPr>
          <a:xfrm>
            <a:off x="4648200" y="1600200"/>
            <a:ext cx="4038600" cy="4876800"/>
          </a:xfrm>
        </p:spPr>
        <p:txBody>
          <a:bodyPr>
            <a:normAutofit/>
          </a:bodyPr>
          <a:lstStyle/>
          <a:p>
            <a:pPr>
              <a:buNone/>
            </a:pPr>
            <a:r>
              <a:rPr lang="en-US" sz="2000" dirty="0" smtClean="0">
                <a:solidFill>
                  <a:srgbClr val="FFFF00"/>
                </a:solidFill>
              </a:rPr>
              <a:t>Any activity (mental or behavioral) which is outside of God’s Law….or put another way; “Any activity that is TE facilitated.”</a:t>
            </a:r>
          </a:p>
          <a:p>
            <a:pPr>
              <a:buNone/>
            </a:pPr>
            <a:endParaRPr lang="en-US" sz="2000" dirty="0" smtClean="0">
              <a:solidFill>
                <a:srgbClr val="FFFF00"/>
              </a:solidFill>
            </a:endParaRPr>
          </a:p>
          <a:p>
            <a:pPr>
              <a:buNone/>
            </a:pPr>
            <a:endParaRPr lang="en-US" sz="2000" dirty="0" smtClean="0">
              <a:solidFill>
                <a:srgbClr val="FFFF00"/>
              </a:solidFill>
            </a:endParaRPr>
          </a:p>
          <a:p>
            <a:pPr>
              <a:buNone/>
            </a:pPr>
            <a:endParaRPr lang="en-US" sz="2000" dirty="0" smtClean="0">
              <a:solidFill>
                <a:srgbClr val="FFFF00"/>
              </a:solidFill>
            </a:endParaRPr>
          </a:p>
          <a:p>
            <a:pPr>
              <a:buNone/>
            </a:pPr>
            <a:endParaRPr lang="en-US" sz="2000" dirty="0" smtClean="0">
              <a:solidFill>
                <a:srgbClr val="FFFF00"/>
              </a:solidFill>
            </a:endParaRPr>
          </a:p>
          <a:p>
            <a:pPr>
              <a:buNone/>
            </a:pPr>
            <a:r>
              <a:rPr lang="en-US" sz="2000" dirty="0" smtClean="0">
                <a:solidFill>
                  <a:srgbClr val="FFFF00"/>
                </a:solidFill>
              </a:rPr>
              <a:t>Ten broad categories wherein TE’s have “programmed” a </a:t>
            </a:r>
            <a:r>
              <a:rPr lang="en-US" sz="2000" b="1" dirty="0" smtClean="0">
                <a:solidFill>
                  <a:srgbClr val="FFC000"/>
                </a:solidFill>
              </a:rPr>
              <a:t>propensity</a:t>
            </a:r>
            <a:r>
              <a:rPr lang="en-US" sz="2000" b="1" dirty="0" smtClean="0">
                <a:solidFill>
                  <a:srgbClr val="FFFF00"/>
                </a:solidFill>
              </a:rPr>
              <a:t> </a:t>
            </a:r>
            <a:r>
              <a:rPr lang="en-US" sz="2000" dirty="0" smtClean="0">
                <a:solidFill>
                  <a:srgbClr val="FFFF00"/>
                </a:solidFill>
              </a:rPr>
              <a:t>to function outside of God’s Law.</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p:spPr>
        <p:txBody>
          <a:bodyPr>
            <a:normAutofit/>
          </a:bodyPr>
          <a:lstStyle/>
          <a:p>
            <a:r>
              <a:rPr lang="en-US" sz="2800" dirty="0" smtClean="0">
                <a:solidFill>
                  <a:srgbClr val="FFC000"/>
                </a:solidFill>
              </a:rPr>
              <a:t>Let’s go back to the beginning to again redefine exactly what was disputed in the Garden.</a:t>
            </a:r>
            <a:r>
              <a:rPr lang="en-US" sz="2800" dirty="0" smtClean="0"/>
              <a:t/>
            </a:r>
            <a:br>
              <a:rPr lang="en-US" sz="2800" dirty="0" smtClean="0"/>
            </a:br>
            <a:endParaRPr lang="en-US" sz="2800" dirty="0"/>
          </a:p>
        </p:txBody>
      </p:sp>
      <p:sp>
        <p:nvSpPr>
          <p:cNvPr id="3" name="Content Placeholder 2"/>
          <p:cNvSpPr>
            <a:spLocks noGrp="1"/>
          </p:cNvSpPr>
          <p:nvPr>
            <p:ph idx="1"/>
          </p:nvPr>
        </p:nvSpPr>
        <p:spPr>
          <a:xfrm>
            <a:off x="304800" y="1371600"/>
            <a:ext cx="8534400" cy="5334000"/>
          </a:xfrm>
        </p:spPr>
        <p:txBody>
          <a:bodyPr/>
          <a:lstStyle/>
          <a:p>
            <a:pPr>
              <a:buNone/>
            </a:pPr>
            <a:r>
              <a:rPr lang="en-US" sz="2800" dirty="0" smtClean="0">
                <a:solidFill>
                  <a:srgbClr val="FFFF00"/>
                </a:solidFill>
              </a:rPr>
              <a:t>GOD SAID:</a:t>
            </a:r>
          </a:p>
          <a:p>
            <a:r>
              <a:rPr lang="en-US" sz="2400" dirty="0" smtClean="0">
                <a:solidFill>
                  <a:srgbClr val="92D050"/>
                </a:solidFill>
              </a:rPr>
              <a:t>Genesis 2:16 </a:t>
            </a:r>
            <a:r>
              <a:rPr lang="en-US" sz="2400" dirty="0" smtClean="0">
                <a:solidFill>
                  <a:srgbClr val="FFFF00"/>
                </a:solidFill>
              </a:rPr>
              <a:t>And the LORD God commanded the man, saying, Of every tree of the garden you may freely eat:  AKJV</a:t>
            </a:r>
          </a:p>
          <a:p>
            <a:r>
              <a:rPr lang="en-US" sz="2400" dirty="0" smtClean="0">
                <a:solidFill>
                  <a:srgbClr val="92D050"/>
                </a:solidFill>
              </a:rPr>
              <a:t>Genesis 2:17  </a:t>
            </a:r>
            <a:r>
              <a:rPr lang="en-US" sz="2400" dirty="0" smtClean="0">
                <a:solidFill>
                  <a:srgbClr val="FFFF00"/>
                </a:solidFill>
              </a:rPr>
              <a:t>But of the tree of the knowledge of good and evil, you shall not eat of it: for in the day that you eat thereof </a:t>
            </a:r>
            <a:r>
              <a:rPr lang="en-US" sz="2400" b="1" dirty="0" smtClean="0">
                <a:solidFill>
                  <a:srgbClr val="FFC000"/>
                </a:solidFill>
              </a:rPr>
              <a:t>you shall surely die</a:t>
            </a:r>
            <a:r>
              <a:rPr lang="en-US" sz="2400" dirty="0" smtClean="0">
                <a:solidFill>
                  <a:srgbClr val="FFFF00"/>
                </a:solidFill>
              </a:rPr>
              <a:t>.  AKJV</a:t>
            </a:r>
          </a:p>
          <a:p>
            <a:pPr>
              <a:buNone/>
            </a:pPr>
            <a:r>
              <a:rPr lang="en-US" sz="2400" dirty="0" smtClean="0">
                <a:solidFill>
                  <a:srgbClr val="FFFF00"/>
                </a:solidFill>
              </a:rPr>
              <a:t>THE ADVERSARY SAID:</a:t>
            </a:r>
          </a:p>
          <a:p>
            <a:r>
              <a:rPr lang="en-US" sz="2400" dirty="0" smtClean="0">
                <a:solidFill>
                  <a:srgbClr val="92D050"/>
                </a:solidFill>
              </a:rPr>
              <a:t>Genesis 3:4 </a:t>
            </a:r>
            <a:r>
              <a:rPr lang="en-US" sz="2400" dirty="0" smtClean="0">
                <a:solidFill>
                  <a:srgbClr val="FFFF00"/>
                </a:solidFill>
              </a:rPr>
              <a:t>And the serpent said to the woman, </a:t>
            </a:r>
            <a:r>
              <a:rPr lang="en-US" sz="2400" b="1" dirty="0" smtClean="0">
                <a:solidFill>
                  <a:srgbClr val="FFC000"/>
                </a:solidFill>
              </a:rPr>
              <a:t>You shall not surely die</a:t>
            </a:r>
            <a:r>
              <a:rPr lang="en-US" sz="2400" dirty="0" smtClean="0">
                <a:solidFill>
                  <a:srgbClr val="FFFF00"/>
                </a:solidFill>
              </a:rPr>
              <a:t>:</a:t>
            </a:r>
          </a:p>
          <a:p>
            <a:r>
              <a:rPr lang="en-US" sz="2400" dirty="0" smtClean="0">
                <a:solidFill>
                  <a:srgbClr val="92D050"/>
                </a:solidFill>
              </a:rPr>
              <a:t>Genesis 3:5 </a:t>
            </a:r>
            <a:r>
              <a:rPr lang="en-US" sz="2400" dirty="0" smtClean="0">
                <a:solidFill>
                  <a:srgbClr val="FFFF00"/>
                </a:solidFill>
              </a:rPr>
              <a:t>For God does know that in the day you eat thereof, then your eyes shall be opened, and you shall be as gods, knowing good and evil.</a:t>
            </a:r>
          </a:p>
          <a:p>
            <a:endParaRPr lang="en-US" sz="2400" dirty="0" smtClean="0">
              <a:solidFill>
                <a:srgbClr val="FFFF00"/>
              </a:solidFill>
            </a:endParaRPr>
          </a:p>
          <a:p>
            <a:endParaRPr lang="en-US" sz="2400" dirty="0" smtClean="0">
              <a:solidFill>
                <a:srgbClr val="FFFF00"/>
              </a:solidFill>
            </a:endParaRPr>
          </a:p>
          <a:p>
            <a:endParaRPr lang="en-US" sz="2400" dirty="0" smtClean="0">
              <a:solidFill>
                <a:srgbClr val="FFFF00"/>
              </a:solidFill>
            </a:endParaRPr>
          </a:p>
          <a:p>
            <a:endParaRPr lang="en-US" sz="2400" dirty="0" smtClean="0">
              <a:solidFill>
                <a:srgbClr val="FFFF00"/>
              </a:solidFill>
            </a:endParaRPr>
          </a:p>
          <a:p>
            <a:endParaRPr lang="en-US" sz="2400" dirty="0" smtClean="0">
              <a:solidFill>
                <a:srgbClr val="FFFF00"/>
              </a:solidFill>
            </a:endParaRPr>
          </a:p>
          <a:p>
            <a:endParaRPr lang="en-US" sz="2800" dirty="0" smtClean="0">
              <a:solidFill>
                <a:srgbClr val="FFFF00"/>
              </a:solidFill>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77962"/>
          </a:xfrm>
        </p:spPr>
        <p:txBody>
          <a:bodyPr>
            <a:normAutofit/>
          </a:bodyPr>
          <a:lstStyle/>
          <a:p>
            <a:r>
              <a:rPr lang="en-US" sz="3100" b="1" dirty="0" smtClean="0">
                <a:solidFill>
                  <a:srgbClr val="FFC000"/>
                </a:solidFill>
              </a:rPr>
              <a:t>As we discussed in previous lectures, there are two “deaths”:</a:t>
            </a:r>
            <a:r>
              <a:rPr lang="en-US" sz="2800" dirty="0" smtClean="0"/>
              <a:t/>
            </a:r>
            <a:br>
              <a:rPr lang="en-US" sz="2800" dirty="0" smtClean="0"/>
            </a:br>
            <a:endParaRPr lang="en-US" sz="2800" dirty="0"/>
          </a:p>
        </p:txBody>
      </p:sp>
      <p:sp>
        <p:nvSpPr>
          <p:cNvPr id="3" name="Content Placeholder 2"/>
          <p:cNvSpPr>
            <a:spLocks noGrp="1"/>
          </p:cNvSpPr>
          <p:nvPr>
            <p:ph idx="1"/>
          </p:nvPr>
        </p:nvSpPr>
        <p:spPr>
          <a:xfrm>
            <a:off x="228600" y="1600200"/>
            <a:ext cx="8610600" cy="4953000"/>
          </a:xfrm>
        </p:spPr>
        <p:txBody>
          <a:bodyPr anchor="ctr">
            <a:normAutofit/>
          </a:bodyPr>
          <a:lstStyle/>
          <a:p>
            <a:r>
              <a:rPr lang="en-US" sz="2800" dirty="0" smtClean="0">
                <a:solidFill>
                  <a:srgbClr val="FFC000"/>
                </a:solidFill>
              </a:rPr>
              <a:t>FIRST DEATH</a:t>
            </a:r>
            <a:r>
              <a:rPr lang="en-US" sz="2800" dirty="0" smtClean="0">
                <a:solidFill>
                  <a:srgbClr val="FFFF00"/>
                </a:solidFill>
              </a:rPr>
              <a:t>: All humanity (except Enoch and Elijah) experience this death.</a:t>
            </a:r>
            <a:r>
              <a:rPr lang="en-US" sz="2800" b="1" dirty="0" smtClean="0">
                <a:solidFill>
                  <a:srgbClr val="FFFF00"/>
                </a:solidFill>
              </a:rPr>
              <a:t> </a:t>
            </a:r>
            <a:r>
              <a:rPr lang="en-US" sz="2800" dirty="0" smtClean="0">
                <a:solidFill>
                  <a:srgbClr val="FFFF00"/>
                </a:solidFill>
              </a:rPr>
              <a:t>It is not permanent…all will be brought back to life again.</a:t>
            </a:r>
          </a:p>
          <a:p>
            <a:r>
              <a:rPr lang="en-US" sz="2800" dirty="0" smtClean="0">
                <a:solidFill>
                  <a:srgbClr val="92D050"/>
                </a:solidFill>
              </a:rPr>
              <a:t>John 5:28 </a:t>
            </a:r>
            <a:r>
              <a:rPr lang="en-US" sz="2800" dirty="0" smtClean="0">
                <a:solidFill>
                  <a:srgbClr val="FFFF00"/>
                </a:solidFill>
              </a:rPr>
              <a:t>Marvel not at this: for the hour is coming, in which </a:t>
            </a:r>
            <a:r>
              <a:rPr lang="en-US" sz="2800" b="1" dirty="0" smtClean="0">
                <a:solidFill>
                  <a:srgbClr val="FFC000"/>
                </a:solidFill>
              </a:rPr>
              <a:t>all that are in the graves shall hear his voice</a:t>
            </a:r>
            <a:r>
              <a:rPr lang="en-US" sz="2800" b="1" dirty="0" smtClean="0">
                <a:solidFill>
                  <a:srgbClr val="FFFF00"/>
                </a:solidFill>
              </a:rPr>
              <a:t>,</a:t>
            </a:r>
          </a:p>
          <a:p>
            <a:r>
              <a:rPr lang="en-US" sz="2800" dirty="0" smtClean="0">
                <a:solidFill>
                  <a:srgbClr val="92D050"/>
                </a:solidFill>
              </a:rPr>
              <a:t>John 5:29 </a:t>
            </a:r>
            <a:r>
              <a:rPr lang="en-US" sz="2800" dirty="0" smtClean="0">
                <a:solidFill>
                  <a:srgbClr val="FFFF00"/>
                </a:solidFill>
              </a:rPr>
              <a:t>And shall come forth; they that have done good, to the resurrection of life; and they that have done evil, to the resurrection of damnation. AKJV</a:t>
            </a:r>
          </a:p>
          <a:p>
            <a:endParaRPr lang="en-US" sz="2800" dirty="0">
              <a:solidFill>
                <a:srgbClr val="FFFF00"/>
              </a:solidFill>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30362"/>
          </a:xfrm>
        </p:spPr>
        <p:txBody>
          <a:bodyPr>
            <a:normAutofit/>
          </a:bodyPr>
          <a:lstStyle/>
          <a:p>
            <a:r>
              <a:rPr lang="en-US" sz="2800" dirty="0" smtClean="0">
                <a:solidFill>
                  <a:srgbClr val="FFFF00"/>
                </a:solidFill>
              </a:rPr>
              <a:t>SECOND DEATH</a:t>
            </a:r>
            <a:r>
              <a:rPr lang="en-US" sz="2800" dirty="0" smtClean="0">
                <a:solidFill>
                  <a:srgbClr val="FFC000"/>
                </a:solidFill>
              </a:rPr>
              <a:t>:  Those who are not “healed” from the “disease” of sin will experience this death.  There is no resurrection from this death.  </a:t>
            </a:r>
            <a:endParaRPr lang="en-US" sz="2800" dirty="0">
              <a:solidFill>
                <a:srgbClr val="FFC000"/>
              </a:solidFill>
            </a:endParaRPr>
          </a:p>
        </p:txBody>
      </p:sp>
      <p:sp>
        <p:nvSpPr>
          <p:cNvPr id="3" name="Content Placeholder 2"/>
          <p:cNvSpPr>
            <a:spLocks noGrp="1"/>
          </p:cNvSpPr>
          <p:nvPr>
            <p:ph idx="1"/>
          </p:nvPr>
        </p:nvSpPr>
        <p:spPr>
          <a:xfrm>
            <a:off x="457200" y="1752600"/>
            <a:ext cx="8229600" cy="4572000"/>
          </a:xfrm>
        </p:spPr>
        <p:txBody>
          <a:bodyPr anchor="b">
            <a:normAutofit/>
          </a:bodyPr>
          <a:lstStyle/>
          <a:p>
            <a:r>
              <a:rPr lang="en-US" sz="2400" dirty="0" smtClean="0">
                <a:solidFill>
                  <a:srgbClr val="92D050"/>
                </a:solidFill>
              </a:rPr>
              <a:t>Revelation 20:14 </a:t>
            </a:r>
            <a:r>
              <a:rPr lang="en-US" sz="2400" dirty="0" smtClean="0">
                <a:solidFill>
                  <a:srgbClr val="FFFF00"/>
                </a:solidFill>
              </a:rPr>
              <a:t>And death and hell were cast into the lake of fire. </a:t>
            </a:r>
            <a:r>
              <a:rPr lang="en-US" sz="2400" b="1" dirty="0" smtClean="0">
                <a:solidFill>
                  <a:srgbClr val="FFC000"/>
                </a:solidFill>
              </a:rPr>
              <a:t>This is the second</a:t>
            </a:r>
            <a:r>
              <a:rPr lang="en-US" sz="2400" dirty="0" smtClean="0">
                <a:solidFill>
                  <a:srgbClr val="FFC000"/>
                </a:solidFill>
              </a:rPr>
              <a:t> </a:t>
            </a:r>
            <a:r>
              <a:rPr lang="en-US" sz="2400" b="1" dirty="0" smtClean="0">
                <a:solidFill>
                  <a:srgbClr val="FFC000"/>
                </a:solidFill>
              </a:rPr>
              <a:t>death</a:t>
            </a:r>
            <a:r>
              <a:rPr lang="en-US" sz="2400" b="1" dirty="0" smtClean="0">
                <a:solidFill>
                  <a:srgbClr val="FFFF00"/>
                </a:solidFill>
              </a:rPr>
              <a:t>.</a:t>
            </a:r>
            <a:r>
              <a:rPr lang="en-US" sz="2400" dirty="0" smtClean="0">
                <a:solidFill>
                  <a:srgbClr val="FFFF00"/>
                </a:solidFill>
              </a:rPr>
              <a:t>  AKJV</a:t>
            </a:r>
          </a:p>
          <a:p>
            <a:r>
              <a:rPr lang="en-US" sz="2400" dirty="0" smtClean="0">
                <a:solidFill>
                  <a:srgbClr val="92D050"/>
                </a:solidFill>
              </a:rPr>
              <a:t>Revelation 20:15 </a:t>
            </a:r>
            <a:r>
              <a:rPr lang="en-US" sz="2400" dirty="0" smtClean="0">
                <a:solidFill>
                  <a:srgbClr val="FFFF00"/>
                </a:solidFill>
              </a:rPr>
              <a:t>And whoever was not found written in the book of life was cast into the lake of fire.  AKJV</a:t>
            </a:r>
          </a:p>
          <a:p>
            <a:r>
              <a:rPr lang="en-US" sz="2400" dirty="0" smtClean="0">
                <a:solidFill>
                  <a:srgbClr val="92D050"/>
                </a:solidFill>
              </a:rPr>
              <a:t>Revelation 20:6 </a:t>
            </a:r>
            <a:r>
              <a:rPr lang="en-US" sz="2400" dirty="0" smtClean="0">
                <a:solidFill>
                  <a:srgbClr val="FFFF00"/>
                </a:solidFill>
              </a:rPr>
              <a:t>Blessed and holy is he that has part in the first resurrection</a:t>
            </a:r>
            <a:r>
              <a:rPr lang="en-US" sz="2400" b="1" dirty="0" smtClean="0">
                <a:solidFill>
                  <a:srgbClr val="FFFF00"/>
                </a:solidFill>
              </a:rPr>
              <a:t>: </a:t>
            </a:r>
            <a:r>
              <a:rPr lang="en-US" sz="2400" b="1" dirty="0" smtClean="0">
                <a:solidFill>
                  <a:srgbClr val="FFC000"/>
                </a:solidFill>
              </a:rPr>
              <a:t>on such the second death has no power</a:t>
            </a:r>
            <a:r>
              <a:rPr lang="en-US" sz="2400" b="1" dirty="0" smtClean="0">
                <a:solidFill>
                  <a:srgbClr val="FFFF00"/>
                </a:solidFill>
              </a:rPr>
              <a:t>,</a:t>
            </a:r>
            <a:r>
              <a:rPr lang="en-US" sz="2400" dirty="0" smtClean="0">
                <a:solidFill>
                  <a:srgbClr val="FFFF00"/>
                </a:solidFill>
              </a:rPr>
              <a:t> but they shall be priests of God and of Christ, and shall reign with him a thousand years.  AKJV</a:t>
            </a:r>
          </a:p>
          <a:p>
            <a:endParaRPr lang="en-US" sz="2400" dirty="0" smtClean="0">
              <a:solidFill>
                <a:srgbClr val="FFFF00"/>
              </a:solidFill>
            </a:endParaRPr>
          </a:p>
          <a:p>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chor="b">
            <a:normAutofit fontScale="90000"/>
          </a:bodyPr>
          <a:lstStyle/>
          <a:p>
            <a:r>
              <a:rPr lang="en-US" sz="2800" dirty="0" smtClean="0">
                <a:solidFill>
                  <a:srgbClr val="FFC000"/>
                </a:solidFill>
              </a:rPr>
              <a:t>Since Adam and Eve “fell”, both the universe and every human has seen or experienced the “first” death.</a:t>
            </a:r>
            <a:br>
              <a:rPr lang="en-US" sz="2800" dirty="0" smtClean="0">
                <a:solidFill>
                  <a:srgbClr val="FFC000"/>
                </a:solidFill>
              </a:rPr>
            </a:br>
            <a:endParaRPr lang="en-US" sz="2800" dirty="0">
              <a:solidFill>
                <a:srgbClr val="FFC000"/>
              </a:solidFill>
            </a:endParaRPr>
          </a:p>
        </p:txBody>
      </p:sp>
      <p:sp>
        <p:nvSpPr>
          <p:cNvPr id="3" name="Content Placeholder 2"/>
          <p:cNvSpPr>
            <a:spLocks noGrp="1"/>
          </p:cNvSpPr>
          <p:nvPr>
            <p:ph idx="1"/>
          </p:nvPr>
        </p:nvSpPr>
        <p:spPr>
          <a:xfrm>
            <a:off x="457200" y="1752600"/>
            <a:ext cx="8229600" cy="4724400"/>
          </a:xfrm>
        </p:spPr>
        <p:txBody>
          <a:bodyPr anchor="t">
            <a:normAutofit/>
          </a:bodyPr>
          <a:lstStyle/>
          <a:p>
            <a:pPr algn="ctr">
              <a:buNone/>
            </a:pPr>
            <a:r>
              <a:rPr lang="en-US" u="sng" dirty="0" smtClean="0">
                <a:solidFill>
                  <a:srgbClr val="FFFF00"/>
                </a:solidFill>
              </a:rPr>
              <a:t>But what about the “second” death?</a:t>
            </a:r>
          </a:p>
          <a:p>
            <a:pPr algn="ctr">
              <a:buNone/>
            </a:pPr>
            <a:endParaRPr lang="en-US" u="sng" dirty="0" smtClean="0">
              <a:solidFill>
                <a:srgbClr val="FFFF00"/>
              </a:solidFill>
            </a:endParaRPr>
          </a:p>
          <a:p>
            <a:endParaRPr lang="en-US" sz="2800" dirty="0" smtClean="0">
              <a:solidFill>
                <a:srgbClr val="FFFF00"/>
              </a:solidFill>
            </a:endParaRPr>
          </a:p>
          <a:p>
            <a:r>
              <a:rPr lang="en-US" sz="2800" dirty="0" smtClean="0">
                <a:solidFill>
                  <a:srgbClr val="FFFF00"/>
                </a:solidFill>
              </a:rPr>
              <a:t>Why is this death final? </a:t>
            </a:r>
          </a:p>
          <a:p>
            <a:r>
              <a:rPr lang="en-US" sz="2800" dirty="0" smtClean="0">
                <a:solidFill>
                  <a:srgbClr val="FFFF00"/>
                </a:solidFill>
              </a:rPr>
              <a:t>Is God in any way involved with this death?</a:t>
            </a:r>
          </a:p>
          <a:p>
            <a:r>
              <a:rPr lang="en-US" sz="2800" dirty="0" smtClean="0">
                <a:solidFill>
                  <a:srgbClr val="FFFF00"/>
                </a:solidFill>
              </a:rPr>
              <a:t>Do we have any record of any one experiencing this death?</a:t>
            </a:r>
          </a:p>
          <a:p>
            <a:endParaRPr lang="en-US" sz="2800" dirty="0" smtClean="0">
              <a:solidFill>
                <a:srgbClr val="FFFF00"/>
              </a:solidFill>
            </a:endParaRPr>
          </a:p>
          <a:p>
            <a:endParaRPr lang="en-US" sz="2800" b="1" dirty="0" smtClean="0">
              <a:solidFill>
                <a:srgbClr val="FFFF00"/>
              </a:solidFill>
            </a:endParaRPr>
          </a:p>
          <a:p>
            <a:endParaRPr lang="en-US" sz="28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endParaRPr lang="en-US" dirty="0"/>
          </a:p>
        </p:txBody>
      </p:sp>
      <p:sp>
        <p:nvSpPr>
          <p:cNvPr id="3" name="Content Placeholder 2"/>
          <p:cNvSpPr>
            <a:spLocks noGrp="1"/>
          </p:cNvSpPr>
          <p:nvPr>
            <p:ph idx="1"/>
          </p:nvPr>
        </p:nvSpPr>
        <p:spPr>
          <a:xfrm>
            <a:off x="457200" y="609600"/>
            <a:ext cx="8229600" cy="5516563"/>
          </a:xfrm>
        </p:spPr>
        <p:txBody>
          <a:bodyPr anchor="ctr"/>
          <a:lstStyle/>
          <a:p>
            <a:pPr>
              <a:buNone/>
            </a:pPr>
            <a:r>
              <a:rPr lang="en-US" dirty="0" smtClean="0">
                <a:solidFill>
                  <a:srgbClr val="92D050"/>
                </a:solidFill>
              </a:rPr>
              <a:t>2Corinthians 5:21 </a:t>
            </a:r>
            <a:r>
              <a:rPr lang="en-US" b="1" dirty="0" smtClean="0">
                <a:solidFill>
                  <a:srgbClr val="FFFF00"/>
                </a:solidFill>
              </a:rPr>
              <a:t>For he has made him to be sin for us, who knew no sin</a:t>
            </a:r>
            <a:r>
              <a:rPr lang="en-US" dirty="0" smtClean="0">
                <a:solidFill>
                  <a:srgbClr val="FFC000"/>
                </a:solidFill>
              </a:rPr>
              <a:t>; that we might be made the righteousness of God in him.  AKJV</a:t>
            </a:r>
          </a:p>
          <a:p>
            <a:pPr>
              <a:buNone/>
            </a:pPr>
            <a:endParaRPr lang="en-US" dirty="0" smtClean="0">
              <a:solidFill>
                <a:srgbClr val="FFC000"/>
              </a:solidFill>
            </a:endParaRPr>
          </a:p>
          <a:p>
            <a:pPr>
              <a:buNone/>
            </a:pPr>
            <a:r>
              <a:rPr lang="en-US" dirty="0" smtClean="0">
                <a:solidFill>
                  <a:srgbClr val="FFFF00"/>
                </a:solidFill>
              </a:rPr>
              <a:t>Christ will come and die the second death in its entirety….the first, and only, being to do so.</a:t>
            </a:r>
            <a:endParaRPr lang="en-US" u="sng" dirty="0" smtClean="0">
              <a:solidFill>
                <a:srgbClr val="FFFF00"/>
              </a:solidFill>
            </a:endParaRPr>
          </a:p>
          <a:p>
            <a:pPr>
              <a:buNone/>
            </a:pPr>
            <a:endParaRPr lang="en-US" dirty="0" smtClean="0">
              <a:solidFill>
                <a:srgbClr val="FFC000"/>
              </a:solidFill>
            </a:endParaRPr>
          </a:p>
          <a:p>
            <a:pPr>
              <a:buNone/>
            </a:pPr>
            <a:endParaRPr lang="en-US" dirty="0">
              <a:solidFill>
                <a:srgbClr val="FFC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p:spPr>
        <p:txBody>
          <a:bodyPr anchor="t">
            <a:normAutofit/>
          </a:bodyPr>
          <a:lstStyle/>
          <a:p>
            <a:pPr algn="l"/>
            <a:r>
              <a:rPr lang="en-US" sz="4000" dirty="0" smtClean="0">
                <a:solidFill>
                  <a:srgbClr val="FFC000"/>
                </a:solidFill>
              </a:rPr>
              <a:t>Garden of Gethsemane</a:t>
            </a:r>
            <a:r>
              <a:rPr lang="en-US" u="sng" dirty="0" smtClean="0"/>
              <a:t/>
            </a:r>
            <a:br>
              <a:rPr lang="en-US" u="sng" dirty="0" smtClean="0"/>
            </a:br>
            <a:endParaRPr lang="en-US" dirty="0"/>
          </a:p>
        </p:txBody>
      </p:sp>
      <p:sp>
        <p:nvSpPr>
          <p:cNvPr id="3" name="Content Placeholder 2"/>
          <p:cNvSpPr>
            <a:spLocks noGrp="1"/>
          </p:cNvSpPr>
          <p:nvPr>
            <p:ph idx="1"/>
          </p:nvPr>
        </p:nvSpPr>
        <p:spPr>
          <a:xfrm>
            <a:off x="457200" y="1143000"/>
            <a:ext cx="8229600" cy="4983163"/>
          </a:xfrm>
        </p:spPr>
        <p:txBody>
          <a:bodyPr anchor="ctr">
            <a:normAutofit/>
          </a:bodyPr>
          <a:lstStyle/>
          <a:p>
            <a:r>
              <a:rPr lang="en-US" sz="2800" dirty="0" smtClean="0">
                <a:solidFill>
                  <a:srgbClr val="92D050"/>
                </a:solidFill>
              </a:rPr>
              <a:t>Luke 22:41 </a:t>
            </a:r>
            <a:r>
              <a:rPr lang="en-US" sz="2800" dirty="0" smtClean="0">
                <a:solidFill>
                  <a:srgbClr val="FFFF00"/>
                </a:solidFill>
              </a:rPr>
              <a:t>And he was withdrawn from them about a stone's cast, and kneeled down, and prayed, </a:t>
            </a:r>
          </a:p>
          <a:p>
            <a:r>
              <a:rPr lang="en-US" sz="2800" dirty="0" smtClean="0">
                <a:solidFill>
                  <a:srgbClr val="92D050"/>
                </a:solidFill>
              </a:rPr>
              <a:t>Luke 22:42 </a:t>
            </a:r>
            <a:r>
              <a:rPr lang="en-US" sz="2800" dirty="0" smtClean="0">
                <a:solidFill>
                  <a:srgbClr val="FFFF00"/>
                </a:solidFill>
              </a:rPr>
              <a:t>Saying, Father, if you be willing, remove this cup from me: nevertheless not my will, but yours, be done.</a:t>
            </a:r>
          </a:p>
          <a:p>
            <a:r>
              <a:rPr lang="en-US" sz="2800" dirty="0" smtClean="0">
                <a:solidFill>
                  <a:srgbClr val="92D050"/>
                </a:solidFill>
              </a:rPr>
              <a:t>Luke 22:44 </a:t>
            </a:r>
            <a:r>
              <a:rPr lang="en-US" sz="2800" dirty="0" smtClean="0">
                <a:solidFill>
                  <a:srgbClr val="FFFF00"/>
                </a:solidFill>
              </a:rPr>
              <a:t>And being in an agony he prayed more earnestly: and his sweat was as it were </a:t>
            </a:r>
            <a:r>
              <a:rPr lang="en-US" sz="2800" b="1" dirty="0" smtClean="0">
                <a:solidFill>
                  <a:srgbClr val="FFC000"/>
                </a:solidFill>
              </a:rPr>
              <a:t>great drops of blood falling down to the ground</a:t>
            </a:r>
            <a:r>
              <a:rPr lang="en-US" sz="2800" dirty="0" smtClean="0">
                <a:solidFill>
                  <a:srgbClr val="FFFF00"/>
                </a:solidFill>
              </a:rPr>
              <a:t>.  </a:t>
            </a:r>
            <a:r>
              <a:rPr lang="en-US" sz="2800" dirty="0" smtClean="0">
                <a:solidFill>
                  <a:srgbClr val="92D050"/>
                </a:solidFill>
              </a:rPr>
              <a:t>AKJV</a:t>
            </a:r>
          </a:p>
          <a:p>
            <a:pPr>
              <a:buNone/>
            </a:pPr>
            <a:r>
              <a:rPr lang="en-US" sz="2800" dirty="0" smtClean="0">
                <a:solidFill>
                  <a:srgbClr val="FFFF00"/>
                </a:solidFill>
              </a:rPr>
              <a:t> </a:t>
            </a:r>
            <a:endParaRPr lang="en-US" sz="28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362"/>
          </a:xfrm>
        </p:spPr>
        <p:txBody>
          <a:bodyPr>
            <a:normAutofit fontScale="90000"/>
          </a:bodyPr>
          <a:lstStyle/>
          <a:p>
            <a:endParaRPr lang="en-US" dirty="0"/>
          </a:p>
        </p:txBody>
      </p:sp>
      <p:sp>
        <p:nvSpPr>
          <p:cNvPr id="3" name="Content Placeholder 2"/>
          <p:cNvSpPr>
            <a:spLocks noGrp="1"/>
          </p:cNvSpPr>
          <p:nvPr>
            <p:ph idx="1"/>
          </p:nvPr>
        </p:nvSpPr>
        <p:spPr>
          <a:xfrm>
            <a:off x="457200" y="533400"/>
            <a:ext cx="8229600" cy="5592763"/>
          </a:xfrm>
        </p:spPr>
        <p:txBody>
          <a:bodyPr anchor="ctr">
            <a:normAutofit/>
          </a:bodyPr>
          <a:lstStyle/>
          <a:p>
            <a:r>
              <a:rPr lang="en-US" sz="2800" dirty="0" smtClean="0">
                <a:solidFill>
                  <a:srgbClr val="92D050"/>
                </a:solidFill>
              </a:rPr>
              <a:t>Isaiah 52:14 </a:t>
            </a:r>
            <a:r>
              <a:rPr lang="en-US" sz="2800" dirty="0" smtClean="0">
                <a:solidFill>
                  <a:srgbClr val="FFC000"/>
                </a:solidFill>
              </a:rPr>
              <a:t>Many people were shocked when they saw him; </a:t>
            </a:r>
            <a:r>
              <a:rPr lang="en-US" sz="2800" b="1" dirty="0" smtClean="0">
                <a:solidFill>
                  <a:srgbClr val="FFFF00"/>
                </a:solidFill>
              </a:rPr>
              <a:t>he was so disfigured that he hardly looked human. </a:t>
            </a:r>
          </a:p>
          <a:p>
            <a:r>
              <a:rPr lang="en-US" sz="2800" dirty="0" smtClean="0">
                <a:solidFill>
                  <a:srgbClr val="92D050"/>
                </a:solidFill>
              </a:rPr>
              <a:t>Isaiah 52:15 </a:t>
            </a:r>
            <a:r>
              <a:rPr lang="en-US" sz="2800" dirty="0" smtClean="0">
                <a:solidFill>
                  <a:srgbClr val="FFC000"/>
                </a:solidFill>
              </a:rPr>
              <a:t>But now many nations will marvel at him, and kings will be speechless with amazement. </a:t>
            </a:r>
            <a:r>
              <a:rPr lang="en-US" sz="2800" b="1" dirty="0" smtClean="0">
                <a:solidFill>
                  <a:srgbClr val="FFFF00"/>
                </a:solidFill>
              </a:rPr>
              <a:t>They will see and understand something they had never known.“</a:t>
            </a:r>
          </a:p>
          <a:p>
            <a:r>
              <a:rPr lang="en-US" sz="2800" b="1" dirty="0" smtClean="0">
                <a:solidFill>
                  <a:srgbClr val="92D050"/>
                </a:solidFill>
              </a:rPr>
              <a:t>Isaiah 53:1</a:t>
            </a:r>
            <a:r>
              <a:rPr lang="en-US" sz="2800" dirty="0" smtClean="0">
                <a:solidFill>
                  <a:srgbClr val="92D050"/>
                </a:solidFill>
              </a:rPr>
              <a:t> </a:t>
            </a:r>
            <a:r>
              <a:rPr lang="en-US" sz="2800" b="1" dirty="0" smtClean="0">
                <a:solidFill>
                  <a:srgbClr val="FFC000"/>
                </a:solidFill>
              </a:rPr>
              <a:t>The people reply, "Who would have believed what we now report? Who could have seen the LORD's hand in this? </a:t>
            </a:r>
            <a:r>
              <a:rPr lang="en-US" sz="2800" b="1" dirty="0" smtClean="0">
                <a:solidFill>
                  <a:srgbClr val="92D050"/>
                </a:solidFill>
              </a:rPr>
              <a:t>GNB</a:t>
            </a:r>
            <a:endParaRPr lang="en-US" sz="2800" dirty="0" smtClean="0">
              <a:solidFill>
                <a:srgbClr val="92D050"/>
              </a:solidFill>
            </a:endParaRPr>
          </a:p>
          <a:p>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4162"/>
          </a:xfrm>
        </p:spPr>
        <p:txBody>
          <a:bodyPr>
            <a:normAutofit/>
          </a:bodyPr>
          <a:lstStyle/>
          <a:p>
            <a:pPr algn="l"/>
            <a:r>
              <a:rPr lang="en-US" sz="2800" dirty="0" smtClean="0">
                <a:solidFill>
                  <a:srgbClr val="92D050"/>
                </a:solidFill>
              </a:rPr>
              <a:t>Luke 22:43 </a:t>
            </a:r>
            <a:r>
              <a:rPr lang="en-US" sz="2800" dirty="0" smtClean="0">
                <a:solidFill>
                  <a:srgbClr val="FFC000"/>
                </a:solidFill>
              </a:rPr>
              <a:t>And there appeared an angel to him from heaven, </a:t>
            </a:r>
            <a:r>
              <a:rPr lang="en-US" sz="2800" b="1" dirty="0" smtClean="0">
                <a:solidFill>
                  <a:srgbClr val="FFC000"/>
                </a:solidFill>
              </a:rPr>
              <a:t>strengthening him</a:t>
            </a:r>
            <a:r>
              <a:rPr lang="en-US" sz="2800" dirty="0" smtClean="0">
                <a:solidFill>
                  <a:srgbClr val="FFC000"/>
                </a:solidFill>
              </a:rPr>
              <a:t>. AKJV</a:t>
            </a:r>
            <a:r>
              <a:rPr lang="en-US" sz="2800" dirty="0" smtClean="0"/>
              <a:t/>
            </a:r>
            <a:br>
              <a:rPr lang="en-US" sz="2800" dirty="0" smtClean="0"/>
            </a:br>
            <a:endParaRPr lang="en-US" sz="2800" dirty="0"/>
          </a:p>
        </p:txBody>
      </p:sp>
      <p:sp>
        <p:nvSpPr>
          <p:cNvPr id="3" name="Content Placeholder 2"/>
          <p:cNvSpPr>
            <a:spLocks noGrp="1"/>
          </p:cNvSpPr>
          <p:nvPr>
            <p:ph idx="1"/>
          </p:nvPr>
        </p:nvSpPr>
        <p:spPr>
          <a:xfrm>
            <a:off x="457200" y="1828800"/>
            <a:ext cx="8229600" cy="4297363"/>
          </a:xfrm>
        </p:spPr>
        <p:txBody>
          <a:bodyPr>
            <a:normAutofit/>
          </a:bodyPr>
          <a:lstStyle/>
          <a:p>
            <a:r>
              <a:rPr lang="en-US" dirty="0" smtClean="0">
                <a:solidFill>
                  <a:srgbClr val="FFFF00"/>
                </a:solidFill>
              </a:rPr>
              <a:t>The descriptions the Bible just gave us are God withdrawing from Christ and in so doing, “unlocking’” the TE’s that had been suppressed since the Garden of Eden.</a:t>
            </a:r>
          </a:p>
          <a:p>
            <a:r>
              <a:rPr lang="en-US" dirty="0" smtClean="0">
                <a:solidFill>
                  <a:srgbClr val="92D050"/>
                </a:solidFill>
              </a:rPr>
              <a:t>Matthew 27:46 </a:t>
            </a:r>
            <a:r>
              <a:rPr lang="en-US" dirty="0" smtClean="0">
                <a:solidFill>
                  <a:srgbClr val="FFFF00"/>
                </a:solidFill>
              </a:rPr>
              <a:t>And about the ninth hour Jesus cried with a loud voice, saying, Eli, Eli, lama sabachthani? that is to say, </a:t>
            </a:r>
            <a:r>
              <a:rPr lang="en-US" b="1" dirty="0" smtClean="0">
                <a:solidFill>
                  <a:srgbClr val="FFC000"/>
                </a:solidFill>
              </a:rPr>
              <a:t>My God, my God, why have you forsaken me?  </a:t>
            </a:r>
            <a:r>
              <a:rPr lang="en-US" dirty="0" smtClean="0">
                <a:solidFill>
                  <a:srgbClr val="FFFF00"/>
                </a:solidFill>
              </a:rPr>
              <a:t>AKJV</a:t>
            </a:r>
          </a:p>
          <a:p>
            <a:endParaRPr lang="en-US"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fontScale="90000"/>
          </a:bodyPr>
          <a:lstStyle/>
          <a:p>
            <a:r>
              <a:rPr lang="en-US" sz="4000" u="sng" dirty="0" smtClean="0">
                <a:solidFill>
                  <a:srgbClr val="FFC000"/>
                </a:solidFill>
              </a:rPr>
              <a:t>Hypothesis #3; </a:t>
            </a:r>
            <a:r>
              <a:rPr lang="en-US" sz="4000" i="1" u="sng" dirty="0" smtClean="0">
                <a:solidFill>
                  <a:srgbClr val="FFC000"/>
                </a:solidFill>
              </a:rPr>
              <a:t>TE’s introduced death to all organisms on earth:</a:t>
            </a:r>
            <a:r>
              <a:rPr lang="en-US" sz="4000" u="sng" dirty="0" smtClean="0">
                <a:solidFill>
                  <a:srgbClr val="FFC000"/>
                </a:solidFill>
              </a:rPr>
              <a:t>  </a:t>
            </a:r>
            <a:r>
              <a:rPr lang="en-US" sz="4000" dirty="0" smtClean="0"/>
              <a:t/>
            </a:r>
            <a:br>
              <a:rPr lang="en-US" sz="4000" dirty="0" smtClean="0"/>
            </a:br>
            <a:endParaRPr lang="en-US" sz="4000" dirty="0"/>
          </a:p>
        </p:txBody>
      </p:sp>
      <p:sp>
        <p:nvSpPr>
          <p:cNvPr id="3" name="Content Placeholder 2"/>
          <p:cNvSpPr>
            <a:spLocks noGrp="1"/>
          </p:cNvSpPr>
          <p:nvPr>
            <p:ph idx="1"/>
          </p:nvPr>
        </p:nvSpPr>
        <p:spPr/>
        <p:txBody>
          <a:bodyPr>
            <a:normAutofit/>
          </a:bodyPr>
          <a:lstStyle/>
          <a:p>
            <a:r>
              <a:rPr lang="en-US" sz="2800" dirty="0" smtClean="0">
                <a:solidFill>
                  <a:srgbClr val="FFFF00"/>
                </a:solidFill>
              </a:rPr>
              <a:t>"The wages of sin is death; but the gift of God is eternal life through Jesus Christ our Lord." [ROM. 6:23.] While life is the inheritance of the righteous, death is the portion of the wicked. Moses declared to Israel, "I have set before thee this day life and good, and death and evil." [DEUT. 30:15.] </a:t>
            </a:r>
            <a:r>
              <a:rPr lang="en-US" sz="2800" u="sng" dirty="0" smtClean="0">
                <a:solidFill>
                  <a:srgbClr val="FFFF00"/>
                </a:solidFill>
              </a:rPr>
              <a:t>The death referred to in these scriptures is not that pronounced upon Adam, for all mankind suffer the penalty of his transgression. It is the "second death" that is placed in contrast with everlasting life</a:t>
            </a:r>
            <a:r>
              <a:rPr lang="en-US" sz="2800" dirty="0" smtClean="0">
                <a:solidFill>
                  <a:srgbClr val="FFFF00"/>
                </a:solidFill>
              </a:rPr>
              <a:t>.  {GC88 544.1}</a:t>
            </a:r>
          </a:p>
          <a:p>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pPr algn="l"/>
            <a:r>
              <a:rPr lang="en-US" sz="2800" dirty="0" smtClean="0">
                <a:solidFill>
                  <a:srgbClr val="FFC000"/>
                </a:solidFill>
              </a:rPr>
              <a:t>How does sin cause the “second” death?</a:t>
            </a:r>
            <a:endParaRPr lang="en-US" sz="2800" u="sng" dirty="0">
              <a:solidFill>
                <a:srgbClr val="FFC000"/>
              </a:solidFill>
            </a:endParaRPr>
          </a:p>
        </p:txBody>
      </p:sp>
      <p:sp>
        <p:nvSpPr>
          <p:cNvPr id="3" name="Content Placeholder 2"/>
          <p:cNvSpPr>
            <a:spLocks noGrp="1"/>
          </p:cNvSpPr>
          <p:nvPr>
            <p:ph idx="1"/>
          </p:nvPr>
        </p:nvSpPr>
        <p:spPr>
          <a:xfrm>
            <a:off x="457200" y="1066800"/>
            <a:ext cx="8229600" cy="5410200"/>
          </a:xfrm>
        </p:spPr>
        <p:txBody>
          <a:bodyPr>
            <a:normAutofit/>
          </a:bodyPr>
          <a:lstStyle/>
          <a:p>
            <a:pPr>
              <a:buNone/>
            </a:pPr>
            <a:r>
              <a:rPr lang="en-US" sz="2400" dirty="0" smtClean="0">
                <a:solidFill>
                  <a:srgbClr val="FFFF00"/>
                </a:solidFill>
              </a:rPr>
              <a:t>SIN: Any activity (mental or behavioral) which is outside of God’s Law….or put another way: Any activity that is TE facilitated.</a:t>
            </a:r>
          </a:p>
          <a:p>
            <a:pPr>
              <a:buNone/>
            </a:pPr>
            <a:r>
              <a:rPr lang="en-US" sz="2400" dirty="0" smtClean="0">
                <a:solidFill>
                  <a:srgbClr val="FFFF00"/>
                </a:solidFill>
              </a:rPr>
              <a:t>Hypothesis: There are two ways in which sin causes irrevocable death.</a:t>
            </a:r>
          </a:p>
          <a:p>
            <a:pPr>
              <a:buNone/>
            </a:pPr>
            <a:endParaRPr lang="en-US" sz="2400" u="sng" dirty="0" smtClean="0">
              <a:solidFill>
                <a:srgbClr val="FFFF00"/>
              </a:solidFill>
            </a:endParaRPr>
          </a:p>
          <a:p>
            <a:r>
              <a:rPr lang="en-US" sz="2400" dirty="0" smtClean="0">
                <a:solidFill>
                  <a:srgbClr val="FFFF00"/>
                </a:solidFill>
              </a:rPr>
              <a:t>1. </a:t>
            </a:r>
            <a:r>
              <a:rPr lang="en-US" sz="2400" u="sng" dirty="0" err="1" smtClean="0">
                <a:solidFill>
                  <a:srgbClr val="FFC000"/>
                </a:solidFill>
              </a:rPr>
              <a:t>Demethylation</a:t>
            </a:r>
            <a:r>
              <a:rPr lang="en-US" sz="2400" dirty="0" smtClean="0">
                <a:solidFill>
                  <a:srgbClr val="FFC000"/>
                </a:solidFill>
              </a:rPr>
              <a:t>:</a:t>
            </a:r>
            <a:r>
              <a:rPr lang="en-US" sz="2400" dirty="0" smtClean="0">
                <a:solidFill>
                  <a:srgbClr val="FFFF00"/>
                </a:solidFill>
              </a:rPr>
              <a:t>  A substantial portion (30% -40%) of the TE’s are “methylated” or “locked-up” and rendered non-functional.  The “unlocking” of these TE’s causes death of the organism. (Already covered earlier)</a:t>
            </a:r>
          </a:p>
          <a:p>
            <a:r>
              <a:rPr lang="en-US" sz="2400" dirty="0" smtClean="0">
                <a:solidFill>
                  <a:srgbClr val="FFFF00"/>
                </a:solidFill>
              </a:rPr>
              <a:t>2. </a:t>
            </a:r>
            <a:r>
              <a:rPr lang="en-US" sz="2400" u="sng" dirty="0" smtClean="0">
                <a:solidFill>
                  <a:srgbClr val="FFC000"/>
                </a:solidFill>
              </a:rPr>
              <a:t>Unstable Genome</a:t>
            </a:r>
            <a:r>
              <a:rPr lang="en-US" sz="2400" dirty="0" smtClean="0">
                <a:solidFill>
                  <a:srgbClr val="FFC000"/>
                </a:solidFill>
              </a:rPr>
              <a:t>:</a:t>
            </a:r>
            <a:r>
              <a:rPr lang="en-US" sz="2400" dirty="0" smtClean="0">
                <a:solidFill>
                  <a:srgbClr val="FFFF00"/>
                </a:solidFill>
              </a:rPr>
              <a:t> The large amount of “added” genetic material (TE’s) greatly weaken the genome to the point that strong outside energy fields cause it, and the  “altered” proteins it codes for, to disintegrate. </a:t>
            </a:r>
            <a:endParaRPr lang="en-US" sz="2400" u="sng" dirty="0" smtClean="0">
              <a:solidFill>
                <a:srgbClr val="FFFF00"/>
              </a:solidFill>
            </a:endParaRPr>
          </a:p>
          <a:p>
            <a:endParaRPr lang="en-US" sz="2400"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334962"/>
          </a:xfrm>
        </p:spPr>
        <p:txBody>
          <a:bodyPr>
            <a:normAutofit fontScale="90000"/>
          </a:bodyPr>
          <a:lstStyle/>
          <a:p>
            <a:endParaRPr lang="en-US" dirty="0"/>
          </a:p>
        </p:txBody>
      </p:sp>
      <p:pic>
        <p:nvPicPr>
          <p:cNvPr id="6" name="Content Placeholder 5" descr="Copy (2) of TEs in Genome.bmp"/>
          <p:cNvPicPr>
            <a:picLocks noGrp="1" noChangeAspect="1"/>
          </p:cNvPicPr>
          <p:nvPr>
            <p:ph idx="1"/>
          </p:nvPr>
        </p:nvPicPr>
        <p:blipFill>
          <a:blip r:embed="rId2" cstate="print"/>
          <a:stretch>
            <a:fillRect/>
          </a:stretch>
        </p:blipFill>
        <p:spPr>
          <a:xfrm>
            <a:off x="304800" y="685800"/>
            <a:ext cx="8610600" cy="5562601"/>
          </a:xfrm>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a:normAutofit/>
          </a:bodyPr>
          <a:lstStyle/>
          <a:p>
            <a:pPr algn="l"/>
            <a:r>
              <a:rPr lang="en-US" sz="2400" dirty="0" smtClean="0">
                <a:solidFill>
                  <a:srgbClr val="FFC000"/>
                </a:solidFill>
              </a:rPr>
              <a:t>James 2:10 </a:t>
            </a:r>
            <a:r>
              <a:rPr lang="en-US" sz="2400" dirty="0" smtClean="0">
                <a:solidFill>
                  <a:srgbClr val="FFFF00"/>
                </a:solidFill>
              </a:rPr>
              <a:t>Whoever breaks one commandment is guilty of breaking them all.                                                               GNB</a:t>
            </a:r>
            <a:r>
              <a:rPr lang="en-US" sz="2000" dirty="0" smtClean="0"/>
              <a:t/>
            </a:r>
            <a:br>
              <a:rPr lang="en-US" sz="2000" dirty="0" smtClean="0"/>
            </a:br>
            <a:endParaRPr lang="en-US" sz="2000"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304800" y="1600200"/>
            <a:ext cx="8570163" cy="2438400"/>
          </a:xfrm>
          <a:prstGeom prst="rect">
            <a:avLst/>
          </a:prstGeom>
          <a:noFill/>
          <a:ln w="9525">
            <a:noFill/>
            <a:miter lim="800000"/>
            <a:headEnd/>
            <a:tailEnd/>
          </a:ln>
          <a:effectLst/>
        </p:spPr>
      </p:pic>
      <p:pic>
        <p:nvPicPr>
          <p:cNvPr id="1027" name="Picture 3" descr="F:\Talk Papers\Diet Talk-Papers for\JPGs for Diet Talk\Copy (2) of Foreign DNA integration. Genome-wide perturbations of methylation0001.jpg"/>
          <p:cNvPicPr>
            <a:picLocks noChangeAspect="1" noChangeArrowheads="1"/>
          </p:cNvPicPr>
          <p:nvPr/>
        </p:nvPicPr>
        <p:blipFill>
          <a:blip r:embed="rId3" cstate="print"/>
          <a:srcRect/>
          <a:stretch>
            <a:fillRect/>
          </a:stretch>
        </p:blipFill>
        <p:spPr bwMode="auto">
          <a:xfrm>
            <a:off x="1066800" y="4114800"/>
            <a:ext cx="6859678" cy="2133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6A.png"/>
          <p:cNvPicPr>
            <a:picLocks noChangeAspect="1"/>
          </p:cNvPicPr>
          <p:nvPr/>
        </p:nvPicPr>
        <p:blipFill>
          <a:blip r:embed="rId2" cstate="print"/>
          <a:stretch>
            <a:fillRect/>
          </a:stretch>
        </p:blipFill>
        <p:spPr>
          <a:xfrm>
            <a:off x="1143000" y="152400"/>
            <a:ext cx="6248400" cy="5536885"/>
          </a:xfrm>
          <a:prstGeom prst="rect">
            <a:avLst/>
          </a:prstGeom>
        </p:spPr>
      </p:pic>
      <p:sp>
        <p:nvSpPr>
          <p:cNvPr id="5" name="TextBox 4"/>
          <p:cNvSpPr txBox="1"/>
          <p:nvPr/>
        </p:nvSpPr>
        <p:spPr>
          <a:xfrm>
            <a:off x="990600" y="6096000"/>
            <a:ext cx="6324600" cy="461665"/>
          </a:xfrm>
          <a:prstGeom prst="rect">
            <a:avLst/>
          </a:prstGeom>
          <a:noFill/>
        </p:spPr>
        <p:txBody>
          <a:bodyPr wrap="square" rtlCol="0">
            <a:spAutoFit/>
          </a:bodyPr>
          <a:lstStyle/>
          <a:p>
            <a:r>
              <a:rPr lang="en-US" sz="1200" dirty="0" smtClean="0">
                <a:solidFill>
                  <a:srgbClr val="FFFF00"/>
                </a:solidFill>
              </a:rPr>
              <a:t>DNA </a:t>
            </a:r>
            <a:r>
              <a:rPr lang="en-US" sz="1200" dirty="0" err="1" smtClean="0">
                <a:solidFill>
                  <a:srgbClr val="FFFF00"/>
                </a:solidFill>
              </a:rPr>
              <a:t>Methylation</a:t>
            </a:r>
            <a:r>
              <a:rPr lang="en-US" sz="1200" dirty="0" smtClean="0">
                <a:solidFill>
                  <a:srgbClr val="FFFF00"/>
                </a:solidFill>
              </a:rPr>
              <a:t> Basic Mechanisms, W. </a:t>
            </a:r>
            <a:r>
              <a:rPr lang="en-US" sz="1200" dirty="0" err="1" smtClean="0">
                <a:solidFill>
                  <a:srgbClr val="FFFF00"/>
                </a:solidFill>
              </a:rPr>
              <a:t>Doerfler</a:t>
            </a:r>
            <a:r>
              <a:rPr lang="en-US" sz="1200" dirty="0" smtClean="0">
                <a:solidFill>
                  <a:srgbClr val="FFFF00"/>
                </a:solidFill>
              </a:rPr>
              <a:t> &amp; P. </a:t>
            </a:r>
            <a:r>
              <a:rPr lang="en-US" sz="1200" dirty="0" err="1" smtClean="0">
                <a:solidFill>
                  <a:srgbClr val="FFFF00"/>
                </a:solidFill>
              </a:rPr>
              <a:t>Bohm</a:t>
            </a:r>
            <a:r>
              <a:rPr lang="en-US" sz="1200" dirty="0" smtClean="0">
                <a:solidFill>
                  <a:srgbClr val="FFFF00"/>
                </a:solidFill>
              </a:rPr>
              <a:t>.  Springer 2006. p.10</a:t>
            </a:r>
          </a:p>
          <a:p>
            <a:endParaRPr lang="en-US" sz="1200"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381000"/>
          </a:xfrm>
        </p:spPr>
        <p:txBody>
          <a:bodyPr>
            <a:normAutofit fontScale="90000"/>
          </a:bodyPr>
          <a:lstStyle/>
          <a:p>
            <a:endParaRPr lang="en-US" dirty="0"/>
          </a:p>
        </p:txBody>
      </p:sp>
      <p:sp>
        <p:nvSpPr>
          <p:cNvPr id="3" name="Content Placeholder 2"/>
          <p:cNvSpPr>
            <a:spLocks noGrp="1"/>
          </p:cNvSpPr>
          <p:nvPr>
            <p:ph idx="1"/>
          </p:nvPr>
        </p:nvSpPr>
        <p:spPr>
          <a:xfrm>
            <a:off x="457200" y="685800"/>
            <a:ext cx="8229600" cy="5440363"/>
          </a:xfrm>
        </p:spPr>
        <p:txBody>
          <a:bodyPr anchor="ctr">
            <a:normAutofit/>
          </a:bodyPr>
          <a:lstStyle/>
          <a:p>
            <a:r>
              <a:rPr lang="en-US" sz="2800" dirty="0" smtClean="0">
                <a:solidFill>
                  <a:srgbClr val="92D050"/>
                </a:solidFill>
              </a:rPr>
              <a:t>Luke 23:44 </a:t>
            </a:r>
            <a:r>
              <a:rPr lang="en-US" sz="2800" b="1" dirty="0" smtClean="0">
                <a:solidFill>
                  <a:srgbClr val="FFFF00"/>
                </a:solidFill>
              </a:rPr>
              <a:t>And it was about the sixth hour, and there was a darkness over all the earth until the ninth hour.</a:t>
            </a:r>
          </a:p>
          <a:p>
            <a:r>
              <a:rPr lang="en-US" sz="2800" dirty="0" smtClean="0">
                <a:solidFill>
                  <a:srgbClr val="92D050"/>
                </a:solidFill>
              </a:rPr>
              <a:t>Luke 23:45 </a:t>
            </a:r>
            <a:r>
              <a:rPr lang="en-US" sz="2800" dirty="0" smtClean="0">
                <a:solidFill>
                  <a:srgbClr val="FFFF00"/>
                </a:solidFill>
              </a:rPr>
              <a:t>And the sun was darkened, and the veil of the temple was rent in the middle.</a:t>
            </a:r>
          </a:p>
          <a:p>
            <a:r>
              <a:rPr lang="en-US" sz="2800" dirty="0" smtClean="0">
                <a:solidFill>
                  <a:srgbClr val="92D050"/>
                </a:solidFill>
              </a:rPr>
              <a:t>Luke 23:46 </a:t>
            </a:r>
            <a:r>
              <a:rPr lang="en-US" sz="2800" dirty="0" smtClean="0">
                <a:solidFill>
                  <a:srgbClr val="FFFF00"/>
                </a:solidFill>
              </a:rPr>
              <a:t>And when Jesus had cried with a loud voice, he said, Father, into your hands I commend my spirit: and having said thus, he gave up the ghost.  AKJV</a:t>
            </a:r>
          </a:p>
          <a:p>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67957"/>
          </a:xfrm>
        </p:spPr>
        <p:txBody>
          <a:bodyPr>
            <a:normAutofit fontScale="90000"/>
          </a:bodyPr>
          <a:lstStyle/>
          <a:p>
            <a:endParaRPr lang="en-US" dirty="0"/>
          </a:p>
        </p:txBody>
      </p:sp>
      <p:sp>
        <p:nvSpPr>
          <p:cNvPr id="3" name="Content Placeholder 2"/>
          <p:cNvSpPr>
            <a:spLocks noGrp="1"/>
          </p:cNvSpPr>
          <p:nvPr>
            <p:ph idx="1"/>
          </p:nvPr>
        </p:nvSpPr>
        <p:spPr>
          <a:xfrm>
            <a:off x="457200" y="914400"/>
            <a:ext cx="8229600" cy="5211763"/>
          </a:xfrm>
        </p:spPr>
        <p:txBody>
          <a:bodyPr anchor="ctr"/>
          <a:lstStyle/>
          <a:p>
            <a:r>
              <a:rPr lang="en-US" dirty="0" smtClean="0">
                <a:solidFill>
                  <a:srgbClr val="92D050"/>
                </a:solidFill>
              </a:rPr>
              <a:t>John 19:33 </a:t>
            </a:r>
            <a:r>
              <a:rPr lang="en-US" dirty="0" smtClean="0">
                <a:solidFill>
                  <a:srgbClr val="FFC000"/>
                </a:solidFill>
              </a:rPr>
              <a:t>But when they came to Jesus, and saw that he was dead already, they broke not his legs:</a:t>
            </a:r>
          </a:p>
          <a:p>
            <a:r>
              <a:rPr lang="en-US" dirty="0" smtClean="0">
                <a:solidFill>
                  <a:srgbClr val="92D050"/>
                </a:solidFill>
              </a:rPr>
              <a:t>John 19:34 </a:t>
            </a:r>
            <a:r>
              <a:rPr lang="en-US" dirty="0" smtClean="0">
                <a:solidFill>
                  <a:srgbClr val="FFC000"/>
                </a:solidFill>
              </a:rPr>
              <a:t>But one of the soldiers with a spear pierced his side, and immediately came there out </a:t>
            </a:r>
            <a:r>
              <a:rPr lang="en-US" b="1" dirty="0" smtClean="0">
                <a:solidFill>
                  <a:srgbClr val="FFFF00"/>
                </a:solidFill>
              </a:rPr>
              <a:t>blood and water</a:t>
            </a:r>
            <a:r>
              <a:rPr lang="en-US" dirty="0" smtClean="0">
                <a:solidFill>
                  <a:srgbClr val="FFC000"/>
                </a:solidFill>
              </a:rPr>
              <a:t>.  AKJV</a:t>
            </a:r>
          </a:p>
          <a:p>
            <a:pPr>
              <a:buNone/>
            </a:pPr>
            <a:endParaRPr lang="en-US" dirty="0" smtClean="0">
              <a:solidFill>
                <a:srgbClr val="FFC000"/>
              </a:solidFill>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endParaRPr lang="en-US" dirty="0"/>
          </a:p>
        </p:txBody>
      </p:sp>
      <p:sp>
        <p:nvSpPr>
          <p:cNvPr id="3" name="Content Placeholder 2"/>
          <p:cNvSpPr>
            <a:spLocks noGrp="1"/>
          </p:cNvSpPr>
          <p:nvPr>
            <p:ph idx="1"/>
          </p:nvPr>
        </p:nvSpPr>
        <p:spPr>
          <a:xfrm>
            <a:off x="304800" y="914400"/>
            <a:ext cx="8534400" cy="5410200"/>
          </a:xfrm>
        </p:spPr>
        <p:txBody>
          <a:bodyPr anchor="t">
            <a:normAutofit/>
          </a:bodyPr>
          <a:lstStyle/>
          <a:p>
            <a:r>
              <a:rPr lang="en-US" sz="2400" dirty="0" smtClean="0">
                <a:solidFill>
                  <a:srgbClr val="92D050"/>
                </a:solidFill>
              </a:rPr>
              <a:t>1Peter 2:24 </a:t>
            </a:r>
            <a:r>
              <a:rPr lang="en-US" sz="2400" b="1" dirty="0" smtClean="0">
                <a:solidFill>
                  <a:srgbClr val="FFC000"/>
                </a:solidFill>
              </a:rPr>
              <a:t>Who his own self bore our sins in his own body on the tree</a:t>
            </a:r>
            <a:r>
              <a:rPr lang="en-US" sz="2400" dirty="0" smtClean="0">
                <a:solidFill>
                  <a:srgbClr val="FFFF00"/>
                </a:solidFill>
              </a:rPr>
              <a:t>, that we, being dead to sins, should live to righteousness: by whose stripes you were healed.  AKJV</a:t>
            </a:r>
          </a:p>
          <a:p>
            <a:r>
              <a:rPr lang="en-US" sz="2400" dirty="0" smtClean="0">
                <a:solidFill>
                  <a:srgbClr val="92D050"/>
                </a:solidFill>
              </a:rPr>
              <a:t>1Peter 3:18 </a:t>
            </a:r>
            <a:r>
              <a:rPr lang="en-US" sz="2400" dirty="0" smtClean="0">
                <a:solidFill>
                  <a:srgbClr val="FFFF00"/>
                </a:solidFill>
              </a:rPr>
              <a:t>For Christ also has once suffered for sins, the just for the unjust, </a:t>
            </a:r>
            <a:r>
              <a:rPr lang="en-US" sz="2400" b="1" dirty="0" smtClean="0">
                <a:solidFill>
                  <a:srgbClr val="FFC000"/>
                </a:solidFill>
              </a:rPr>
              <a:t>that he might</a:t>
            </a:r>
            <a:r>
              <a:rPr lang="en-US" sz="2400" dirty="0" smtClean="0">
                <a:solidFill>
                  <a:srgbClr val="FFC000"/>
                </a:solidFill>
              </a:rPr>
              <a:t> </a:t>
            </a:r>
            <a:r>
              <a:rPr lang="en-US" sz="2400" b="1" dirty="0" smtClean="0">
                <a:solidFill>
                  <a:srgbClr val="FFC000"/>
                </a:solidFill>
              </a:rPr>
              <a:t>bring us to God</a:t>
            </a:r>
            <a:r>
              <a:rPr lang="en-US" sz="2400" dirty="0" smtClean="0">
                <a:solidFill>
                  <a:srgbClr val="FFFF00"/>
                </a:solidFill>
              </a:rPr>
              <a:t>, being put to death in the flesh, but quickened by the Spirit:  AKJV</a:t>
            </a:r>
          </a:p>
          <a:p>
            <a:r>
              <a:rPr lang="en-US" sz="2400" dirty="0" smtClean="0">
                <a:solidFill>
                  <a:srgbClr val="92D050"/>
                </a:solidFill>
              </a:rPr>
              <a:t>Hebrews 2:14 </a:t>
            </a:r>
            <a:r>
              <a:rPr lang="en-US" sz="2400" dirty="0" smtClean="0">
                <a:solidFill>
                  <a:srgbClr val="FFFF00"/>
                </a:solidFill>
              </a:rPr>
              <a:t>For as much then as the children are partakers of flesh and blood, he also himself likewise took part of the same; </a:t>
            </a:r>
            <a:r>
              <a:rPr lang="en-US" sz="2400" b="1" dirty="0" smtClean="0">
                <a:solidFill>
                  <a:srgbClr val="FFC000"/>
                </a:solidFill>
              </a:rPr>
              <a:t>that through death he might destroy him that had the power of death, that is, the devil;</a:t>
            </a:r>
            <a:r>
              <a:rPr lang="en-US" sz="2400" b="1" dirty="0" smtClean="0">
                <a:solidFill>
                  <a:srgbClr val="FFFF00"/>
                </a:solidFill>
              </a:rPr>
              <a:t>  </a:t>
            </a:r>
            <a:r>
              <a:rPr lang="en-US" sz="2400" dirty="0" smtClean="0">
                <a:solidFill>
                  <a:srgbClr val="FFFF00"/>
                </a:solidFill>
              </a:rPr>
              <a:t>AKJV</a:t>
            </a:r>
          </a:p>
          <a:p>
            <a:r>
              <a:rPr lang="en-US" sz="2400" dirty="0" smtClean="0">
                <a:solidFill>
                  <a:srgbClr val="92D050"/>
                </a:solidFill>
              </a:rPr>
              <a:t>Romans 5:10 </a:t>
            </a:r>
            <a:r>
              <a:rPr lang="en-US" sz="2400" b="1" dirty="0" smtClean="0">
                <a:solidFill>
                  <a:srgbClr val="92D050"/>
                </a:solidFill>
              </a:rPr>
              <a:t>We were God's enemies, but he made us his friends through the death of</a:t>
            </a:r>
            <a:r>
              <a:rPr lang="en-US" sz="2400" dirty="0" smtClean="0">
                <a:solidFill>
                  <a:srgbClr val="92D050"/>
                </a:solidFill>
              </a:rPr>
              <a:t> </a:t>
            </a:r>
            <a:r>
              <a:rPr lang="en-US" sz="2400" b="1" dirty="0" smtClean="0">
                <a:solidFill>
                  <a:srgbClr val="92D050"/>
                </a:solidFill>
              </a:rPr>
              <a:t>his Son</a:t>
            </a:r>
            <a:r>
              <a:rPr lang="en-US" sz="2400" dirty="0" smtClean="0">
                <a:solidFill>
                  <a:srgbClr val="FFFF00"/>
                </a:solidFill>
              </a:rPr>
              <a:t>. Now that we are God's friends, how much more will we be saved by Christ's life! GNB</a:t>
            </a:r>
          </a:p>
          <a:p>
            <a:endParaRPr lang="en-US" sz="2400" dirty="0" smtClean="0">
              <a:solidFill>
                <a:srgbClr val="FFFF00"/>
              </a:solidFill>
            </a:endParaRPr>
          </a:p>
          <a:p>
            <a:endParaRPr lang="en-US" sz="2800" dirty="0" smtClean="0">
              <a:solidFill>
                <a:srgbClr val="FFFF00"/>
              </a:solidFill>
            </a:endParaRPr>
          </a:p>
          <a:p>
            <a:endParaRPr lang="en-US" sz="2800" dirty="0" smtClean="0">
              <a:solidFill>
                <a:srgbClr val="FFFF00"/>
              </a:solidFill>
            </a:endParaRPr>
          </a:p>
          <a:p>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316162"/>
          </a:xfrm>
        </p:spPr>
        <p:txBody>
          <a:bodyPr>
            <a:normAutofit/>
          </a:bodyPr>
          <a:lstStyle/>
          <a:p>
            <a:pPr algn="l"/>
            <a:r>
              <a:rPr lang="en-US" sz="2400" dirty="0" smtClean="0">
                <a:solidFill>
                  <a:srgbClr val="FFC000"/>
                </a:solidFill>
              </a:rPr>
              <a:t>Christ’s demonstration of the “second” death was not just for us, but for the whole on-looking universe.  In this way, God proved that the breaking of His Law resulted in a “cause-and-effect” death.  Consequently, the Adversary’s claims against Him were all proven to be false.</a:t>
            </a:r>
            <a:r>
              <a:rPr lang="en-US" sz="2000" dirty="0" smtClean="0"/>
              <a:t/>
            </a:r>
            <a:br>
              <a:rPr lang="en-US" sz="2000" dirty="0" smtClean="0"/>
            </a:br>
            <a:endParaRPr lang="en-US" sz="2000" dirty="0"/>
          </a:p>
        </p:txBody>
      </p:sp>
      <p:sp>
        <p:nvSpPr>
          <p:cNvPr id="3" name="Content Placeholder 2"/>
          <p:cNvSpPr>
            <a:spLocks noGrp="1"/>
          </p:cNvSpPr>
          <p:nvPr>
            <p:ph idx="1"/>
          </p:nvPr>
        </p:nvSpPr>
        <p:spPr>
          <a:xfrm>
            <a:off x="457200" y="2438400"/>
            <a:ext cx="8229600" cy="4114800"/>
          </a:xfrm>
        </p:spPr>
        <p:txBody>
          <a:bodyPr anchor="ctr">
            <a:normAutofit/>
          </a:bodyPr>
          <a:lstStyle/>
          <a:p>
            <a:r>
              <a:rPr lang="en-US" sz="2400" dirty="0" smtClean="0">
                <a:solidFill>
                  <a:srgbClr val="92D050"/>
                </a:solidFill>
              </a:rPr>
              <a:t>John 12:32 </a:t>
            </a:r>
            <a:r>
              <a:rPr lang="en-US" sz="2400" b="1" dirty="0" smtClean="0">
                <a:solidFill>
                  <a:srgbClr val="FFFF00"/>
                </a:solidFill>
              </a:rPr>
              <a:t>And I, if I be lifted up from the earth, will draw all (men) to me.  </a:t>
            </a:r>
            <a:r>
              <a:rPr lang="en-US" sz="2400" dirty="0" smtClean="0">
                <a:solidFill>
                  <a:srgbClr val="FFFF00"/>
                </a:solidFill>
              </a:rPr>
              <a:t>AKJV</a:t>
            </a:r>
          </a:p>
          <a:p>
            <a:r>
              <a:rPr lang="en-US" sz="2400" dirty="0" smtClean="0">
                <a:solidFill>
                  <a:srgbClr val="92D050"/>
                </a:solidFill>
              </a:rPr>
              <a:t>Colossians 1:19 </a:t>
            </a:r>
            <a:r>
              <a:rPr lang="en-US" sz="2400" dirty="0" smtClean="0">
                <a:solidFill>
                  <a:srgbClr val="FFFF00"/>
                </a:solidFill>
              </a:rPr>
              <a:t>For it was by God's own decision that the Son has in himself the full nature of God. </a:t>
            </a:r>
          </a:p>
          <a:p>
            <a:r>
              <a:rPr lang="en-US" sz="2400" dirty="0" smtClean="0">
                <a:solidFill>
                  <a:srgbClr val="92D050"/>
                </a:solidFill>
              </a:rPr>
              <a:t>Colossians 1:20 </a:t>
            </a:r>
            <a:r>
              <a:rPr lang="en-US" sz="2400" dirty="0" smtClean="0">
                <a:solidFill>
                  <a:srgbClr val="FFFF00"/>
                </a:solidFill>
              </a:rPr>
              <a:t>Through the Son, then, </a:t>
            </a:r>
            <a:r>
              <a:rPr lang="en-US" sz="2400" b="1" dirty="0" smtClean="0">
                <a:solidFill>
                  <a:srgbClr val="FFFF00"/>
                </a:solidFill>
              </a:rPr>
              <a:t>God decided to bring the whole universe back to himself. God made peace through his Son's blood on the cross and so brought back to himself all things, both on earth and in heaven</a:t>
            </a:r>
            <a:r>
              <a:rPr lang="en-US" sz="2400" dirty="0" smtClean="0">
                <a:solidFill>
                  <a:srgbClr val="FFFF00"/>
                </a:solidFill>
              </a:rPr>
              <a:t>.  GNB</a:t>
            </a:r>
          </a:p>
          <a:p>
            <a:endParaRPr lang="en-US" sz="24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828800"/>
          </a:xfrm>
        </p:spPr>
        <p:txBody>
          <a:bodyPr>
            <a:normAutofit fontScale="90000"/>
          </a:bodyPr>
          <a:lstStyle/>
          <a:p>
            <a:r>
              <a:rPr lang="en-US" sz="2800" dirty="0" smtClean="0">
                <a:solidFill>
                  <a:srgbClr val="FFC000"/>
                </a:solidFill>
              </a:rPr>
              <a:t>We will now look closely at reason number two.</a:t>
            </a:r>
            <a:r>
              <a:rPr lang="en-US" sz="2800" u="sng" dirty="0" smtClean="0">
                <a:solidFill>
                  <a:srgbClr val="FFC000"/>
                </a:solidFill>
              </a:rPr>
              <a:t/>
            </a:r>
            <a:br>
              <a:rPr lang="en-US" sz="2800" u="sng" dirty="0" smtClean="0">
                <a:solidFill>
                  <a:srgbClr val="FFC000"/>
                </a:solidFill>
              </a:rPr>
            </a:br>
            <a:r>
              <a:rPr lang="en-US" sz="2800" dirty="0" smtClean="0">
                <a:solidFill>
                  <a:srgbClr val="FFC000"/>
                </a:solidFill>
              </a:rPr>
              <a:t> </a:t>
            </a:r>
            <a:br>
              <a:rPr lang="en-US" sz="2800" dirty="0" smtClean="0">
                <a:solidFill>
                  <a:srgbClr val="FFC000"/>
                </a:solidFill>
              </a:rPr>
            </a:br>
            <a:r>
              <a:rPr lang="en-US" sz="2800" dirty="0" smtClean="0">
                <a:solidFill>
                  <a:srgbClr val="FFC000"/>
                </a:solidFill>
              </a:rPr>
              <a:t>Hypothesis: There are two ways in which sin causes irrevocable death.</a:t>
            </a:r>
            <a:r>
              <a:rPr lang="en-US" sz="2000" u="sng" dirty="0" smtClean="0"/>
              <a:t/>
            </a:r>
            <a:br>
              <a:rPr lang="en-US" sz="2000" u="sng" dirty="0" smtClean="0"/>
            </a:br>
            <a:endParaRPr lang="en-US" sz="2000" dirty="0"/>
          </a:p>
        </p:txBody>
      </p:sp>
      <p:sp>
        <p:nvSpPr>
          <p:cNvPr id="3" name="Content Placeholder 2"/>
          <p:cNvSpPr>
            <a:spLocks noGrp="1"/>
          </p:cNvSpPr>
          <p:nvPr>
            <p:ph idx="1"/>
          </p:nvPr>
        </p:nvSpPr>
        <p:spPr>
          <a:xfrm>
            <a:off x="228600" y="1981200"/>
            <a:ext cx="8763000" cy="4724400"/>
          </a:xfrm>
        </p:spPr>
        <p:txBody>
          <a:bodyPr>
            <a:normAutofit/>
          </a:bodyPr>
          <a:lstStyle/>
          <a:p>
            <a:pPr marL="514350" lvl="0" indent="-514350">
              <a:buFont typeface="+mj-lt"/>
              <a:buAutoNum type="arabicPeriod"/>
            </a:pPr>
            <a:r>
              <a:rPr lang="en-US" sz="2800" u="sng" dirty="0" err="1" smtClean="0">
                <a:solidFill>
                  <a:srgbClr val="FFFF00"/>
                </a:solidFill>
              </a:rPr>
              <a:t>Demethylation</a:t>
            </a:r>
            <a:r>
              <a:rPr lang="en-US" sz="2800" dirty="0" smtClean="0">
                <a:solidFill>
                  <a:srgbClr val="FFFF00"/>
                </a:solidFill>
              </a:rPr>
              <a:t>:  A substantial portion (30% -40%) of the TE’s are “methylated” or “locked-up” and rendered non-functional.  The “unlocking” of these TE’s causes death of the organism.</a:t>
            </a:r>
          </a:p>
          <a:p>
            <a:pPr marL="514350" lvl="0" indent="-514350">
              <a:buFont typeface="+mj-lt"/>
              <a:buAutoNum type="arabicPeriod"/>
            </a:pPr>
            <a:r>
              <a:rPr lang="en-US" sz="2800" b="1" u="sng" dirty="0" smtClean="0">
                <a:solidFill>
                  <a:srgbClr val="FFC000"/>
                </a:solidFill>
              </a:rPr>
              <a:t>Unstable Genome</a:t>
            </a:r>
            <a:r>
              <a:rPr lang="en-US" sz="2800" b="1" dirty="0" smtClean="0">
                <a:solidFill>
                  <a:srgbClr val="FFC000"/>
                </a:solidFill>
              </a:rPr>
              <a:t>:</a:t>
            </a:r>
            <a:r>
              <a:rPr lang="en-US" sz="2800" dirty="0" smtClean="0">
                <a:solidFill>
                  <a:srgbClr val="FFC000"/>
                </a:solidFill>
              </a:rPr>
              <a:t> </a:t>
            </a:r>
            <a:r>
              <a:rPr lang="en-US" sz="2800" b="1" dirty="0" smtClean="0">
                <a:solidFill>
                  <a:srgbClr val="FFC000"/>
                </a:solidFill>
              </a:rPr>
              <a:t>The large amount of “added” genetic material (TE’s) greatly  weaken the genome to the point that strong outside energy fields cause it, and the  “altered” proteins it codes for, to disintegrate</a:t>
            </a:r>
            <a:r>
              <a:rPr lang="en-US" sz="2800" dirty="0" smtClean="0">
                <a:solidFill>
                  <a:srgbClr val="FFFF00"/>
                </a:solidFill>
              </a:rPr>
              <a:t>.</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828800"/>
          </a:xfrm>
        </p:spPr>
        <p:txBody>
          <a:bodyPr>
            <a:normAutofit/>
          </a:bodyPr>
          <a:lstStyle/>
          <a:p>
            <a:pPr algn="l"/>
            <a:r>
              <a:rPr lang="en-US" sz="2800" dirty="0" smtClean="0">
                <a:solidFill>
                  <a:srgbClr val="FFFF00"/>
                </a:solidFill>
              </a:rPr>
              <a:t>In the Garden, Adam and Eve conversed daily with God.</a:t>
            </a:r>
            <a:r>
              <a:rPr lang="en-US" sz="2800" dirty="0" smtClean="0">
                <a:solidFill>
                  <a:srgbClr val="92D050"/>
                </a:solidFill>
              </a:rPr>
              <a:t/>
            </a:r>
            <a:br>
              <a:rPr lang="en-US" sz="2800" dirty="0" smtClean="0">
                <a:solidFill>
                  <a:srgbClr val="92D050"/>
                </a:solidFill>
              </a:rPr>
            </a:br>
            <a:r>
              <a:rPr lang="en-US" sz="2800" dirty="0" smtClean="0">
                <a:solidFill>
                  <a:srgbClr val="FFFF00"/>
                </a:solidFill>
              </a:rPr>
              <a:t>But now…..</a:t>
            </a:r>
            <a:r>
              <a:rPr lang="en-US" sz="2800" dirty="0" smtClean="0">
                <a:solidFill>
                  <a:srgbClr val="92D050"/>
                </a:solidFill>
              </a:rPr>
              <a:t/>
            </a:r>
            <a:br>
              <a:rPr lang="en-US" sz="2800" dirty="0" smtClean="0">
                <a:solidFill>
                  <a:srgbClr val="92D050"/>
                </a:solidFill>
              </a:rPr>
            </a:br>
            <a:r>
              <a:rPr lang="en-US" sz="2800" dirty="0" smtClean="0">
                <a:solidFill>
                  <a:srgbClr val="92D050"/>
                </a:solidFill>
              </a:rPr>
              <a:t>Hebrews 12:29 </a:t>
            </a:r>
            <a:r>
              <a:rPr lang="en-US" sz="2800" b="1" dirty="0" smtClean="0">
                <a:solidFill>
                  <a:srgbClr val="FFC000"/>
                </a:solidFill>
              </a:rPr>
              <a:t>For our God is a consuming fire</a:t>
            </a:r>
            <a:r>
              <a:rPr lang="en-US" sz="2800" b="1" dirty="0" smtClean="0">
                <a:solidFill>
                  <a:srgbClr val="FFFF00"/>
                </a:solidFill>
              </a:rPr>
              <a:t>.</a:t>
            </a:r>
            <a:r>
              <a:rPr lang="en-US" sz="2800" dirty="0" smtClean="0">
                <a:solidFill>
                  <a:srgbClr val="FFFF00"/>
                </a:solidFill>
              </a:rPr>
              <a:t>  AKJV</a:t>
            </a:r>
            <a:endParaRPr lang="en-US" sz="2800" dirty="0">
              <a:solidFill>
                <a:srgbClr val="FFFF00"/>
              </a:solidFill>
            </a:endParaRPr>
          </a:p>
        </p:txBody>
      </p:sp>
      <p:sp>
        <p:nvSpPr>
          <p:cNvPr id="3" name="Content Placeholder 2"/>
          <p:cNvSpPr>
            <a:spLocks noGrp="1"/>
          </p:cNvSpPr>
          <p:nvPr>
            <p:ph idx="1"/>
          </p:nvPr>
        </p:nvSpPr>
        <p:spPr>
          <a:xfrm>
            <a:off x="457200" y="1981200"/>
            <a:ext cx="8229600" cy="4572000"/>
          </a:xfrm>
        </p:spPr>
        <p:txBody>
          <a:bodyPr anchor="ctr">
            <a:normAutofit/>
          </a:bodyPr>
          <a:lstStyle/>
          <a:p>
            <a:pPr>
              <a:buNone/>
            </a:pPr>
            <a:r>
              <a:rPr lang="en-US" sz="2000" dirty="0" smtClean="0">
                <a:solidFill>
                  <a:srgbClr val="FFFF00"/>
                </a:solidFill>
              </a:rPr>
              <a:t>And he (Moses) said, I beseech you, show me your glory………</a:t>
            </a:r>
          </a:p>
          <a:p>
            <a:pPr>
              <a:buNone/>
            </a:pPr>
            <a:r>
              <a:rPr lang="en-US" sz="2000" dirty="0" smtClean="0">
                <a:solidFill>
                  <a:srgbClr val="FFFF00"/>
                </a:solidFill>
              </a:rPr>
              <a:t>And he (God) said, You can not see my face: </a:t>
            </a:r>
            <a:r>
              <a:rPr lang="en-US" sz="2000" b="1" dirty="0" smtClean="0">
                <a:solidFill>
                  <a:srgbClr val="FFC000"/>
                </a:solidFill>
              </a:rPr>
              <a:t>for there shall no man see me, and live</a:t>
            </a:r>
            <a:r>
              <a:rPr lang="en-US" sz="2000" dirty="0" smtClean="0">
                <a:solidFill>
                  <a:srgbClr val="FFC000"/>
                </a:solidFill>
              </a:rPr>
              <a:t>.</a:t>
            </a:r>
          </a:p>
          <a:p>
            <a:pPr>
              <a:buNone/>
            </a:pPr>
            <a:r>
              <a:rPr lang="en-US" sz="2000" dirty="0" smtClean="0">
                <a:solidFill>
                  <a:srgbClr val="FFFF00"/>
                </a:solidFill>
              </a:rPr>
              <a:t>And the LORD said, Behold, there is a place by me, and you shall stand on a rock:</a:t>
            </a:r>
          </a:p>
          <a:p>
            <a:pPr>
              <a:buNone/>
            </a:pPr>
            <a:r>
              <a:rPr lang="en-US" sz="2000" dirty="0" smtClean="0">
                <a:solidFill>
                  <a:srgbClr val="FFFF00"/>
                </a:solidFill>
              </a:rPr>
              <a:t>And it shall come to pass, while my glory passes by, that I will put you in a cleft of the rock, and will cover you with my hand while I pass by:</a:t>
            </a:r>
          </a:p>
          <a:p>
            <a:pPr>
              <a:buNone/>
            </a:pPr>
            <a:r>
              <a:rPr lang="en-US" sz="2000" dirty="0" smtClean="0">
                <a:solidFill>
                  <a:srgbClr val="FFFF00"/>
                </a:solidFill>
              </a:rPr>
              <a:t>And I will take away my hand, and you shall see my back parts: </a:t>
            </a:r>
            <a:r>
              <a:rPr lang="en-US" sz="2000" b="1" dirty="0" smtClean="0">
                <a:solidFill>
                  <a:srgbClr val="FFC000"/>
                </a:solidFill>
              </a:rPr>
              <a:t>but my face shall not be seen</a:t>
            </a:r>
            <a:r>
              <a:rPr lang="en-US" sz="2000" b="1" dirty="0" smtClean="0">
                <a:solidFill>
                  <a:srgbClr val="FFFF00"/>
                </a:solidFill>
              </a:rPr>
              <a:t>. </a:t>
            </a:r>
            <a:r>
              <a:rPr lang="en-US" sz="2000" dirty="0" smtClean="0">
                <a:solidFill>
                  <a:srgbClr val="FFFF00"/>
                </a:solidFill>
              </a:rPr>
              <a:t> </a:t>
            </a:r>
            <a:r>
              <a:rPr lang="en-US" sz="2000" dirty="0" smtClean="0">
                <a:solidFill>
                  <a:srgbClr val="92D050"/>
                </a:solidFill>
              </a:rPr>
              <a:t>Exodus 33: 18-23</a:t>
            </a:r>
          </a:p>
          <a:p>
            <a:pPr>
              <a:buNone/>
            </a:pPr>
            <a:endParaRPr lang="en-US" sz="2000" dirty="0">
              <a:solidFill>
                <a:srgbClr val="FFC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“…….HOW IS IT CORRECTED?”</a:t>
            </a:r>
            <a:endParaRPr lang="en-US" dirty="0">
              <a:solidFill>
                <a:srgbClr val="FFC000"/>
              </a:solidFill>
            </a:endParaRPr>
          </a:p>
        </p:txBody>
      </p:sp>
      <p:sp>
        <p:nvSpPr>
          <p:cNvPr id="3" name="Content Placeholder 2"/>
          <p:cNvSpPr>
            <a:spLocks noGrp="1"/>
          </p:cNvSpPr>
          <p:nvPr>
            <p:ph idx="1"/>
          </p:nvPr>
        </p:nvSpPr>
        <p:spPr>
          <a:xfrm>
            <a:off x="457200" y="1295400"/>
            <a:ext cx="8229600" cy="5257800"/>
          </a:xfrm>
        </p:spPr>
        <p:txBody>
          <a:bodyPr>
            <a:normAutofit fontScale="85000" lnSpcReduction="10000"/>
          </a:bodyPr>
          <a:lstStyle/>
          <a:p>
            <a:r>
              <a:rPr lang="en-US" dirty="0" smtClean="0">
                <a:solidFill>
                  <a:srgbClr val="FFFF00"/>
                </a:solidFill>
              </a:rPr>
              <a:t>God’s entire creation has been “hijacked”.  </a:t>
            </a:r>
          </a:p>
          <a:p>
            <a:r>
              <a:rPr lang="en-US" dirty="0" smtClean="0">
                <a:solidFill>
                  <a:srgbClr val="FFFF00"/>
                </a:solidFill>
              </a:rPr>
              <a:t>Adam and Eve, along with every other living creature, have been reprogrammed to be at odds with Him.</a:t>
            </a:r>
          </a:p>
          <a:p>
            <a:r>
              <a:rPr lang="en-US" dirty="0" smtClean="0">
                <a:solidFill>
                  <a:srgbClr val="FFFF00"/>
                </a:solidFill>
              </a:rPr>
              <a:t>The Adversary and his angels are alive and boasting that to transgress God’s law does not result in death…..just look at them for proof!</a:t>
            </a:r>
          </a:p>
          <a:p>
            <a:r>
              <a:rPr lang="en-US" dirty="0" smtClean="0">
                <a:solidFill>
                  <a:srgbClr val="FFFF00"/>
                </a:solidFill>
              </a:rPr>
              <a:t>If Adam and Eve are allowed to reap the consequence of their choice and die, the Adversary will claim that God destroyed them to stop the rebellion….if God supports them and keeps them from dying, then God will appear to be lying about the consequences of sin (“……for in the day that thou eatest thereof thou shalt surely die”) Genesis 3:17 KJV </a:t>
            </a:r>
            <a:endParaRPr lang="en-US"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a:bodyPr>
          <a:lstStyle/>
          <a:p>
            <a:endParaRPr lang="en-US" sz="1800" i="1" dirty="0">
              <a:solidFill>
                <a:schemeClr val="bg1"/>
              </a:solidFill>
            </a:endParaRPr>
          </a:p>
        </p:txBody>
      </p:sp>
      <p:pic>
        <p:nvPicPr>
          <p:cNvPr id="6" name="Content Placeholder 5" descr="Inviting Instability- Transposable elements, Double-strand breaks, and the Maintenance of Genome Integrity0001.jpg"/>
          <p:cNvPicPr>
            <a:picLocks noGrp="1" noChangeAspect="1"/>
          </p:cNvPicPr>
          <p:nvPr>
            <p:ph idx="1"/>
          </p:nvPr>
        </p:nvPicPr>
        <p:blipFill>
          <a:blip r:embed="rId2" cstate="print"/>
          <a:stretch>
            <a:fillRect/>
          </a:stretch>
        </p:blipFill>
        <p:spPr>
          <a:xfrm>
            <a:off x="1905000" y="685800"/>
            <a:ext cx="5638799" cy="5791200"/>
          </a:xfrm>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endParaRPr lang="en-US" dirty="0"/>
          </a:p>
        </p:txBody>
      </p:sp>
      <p:pic>
        <p:nvPicPr>
          <p:cNvPr id="4" name="Content Placeholder 3" descr="Copy of Spontaneous and X-rayTriggered Crystallization at0002.jpg"/>
          <p:cNvPicPr>
            <a:picLocks noGrp="1" noChangeAspect="1"/>
          </p:cNvPicPr>
          <p:nvPr>
            <p:ph idx="1"/>
          </p:nvPr>
        </p:nvPicPr>
        <p:blipFill>
          <a:blip r:embed="rId2" cstate="print"/>
          <a:stretch>
            <a:fillRect/>
          </a:stretch>
        </p:blipFill>
        <p:spPr>
          <a:xfrm>
            <a:off x="457200" y="304800"/>
            <a:ext cx="8001000" cy="5375953"/>
          </a:xfrm>
        </p:spPr>
      </p:pic>
      <p:sp>
        <p:nvSpPr>
          <p:cNvPr id="5" name="TextBox 4"/>
          <p:cNvSpPr txBox="1"/>
          <p:nvPr/>
        </p:nvSpPr>
        <p:spPr>
          <a:xfrm>
            <a:off x="3581400" y="5943600"/>
            <a:ext cx="2209800" cy="307777"/>
          </a:xfrm>
          <a:prstGeom prst="rect">
            <a:avLst/>
          </a:prstGeom>
          <a:noFill/>
        </p:spPr>
        <p:txBody>
          <a:bodyPr wrap="square" rtlCol="0">
            <a:spAutoFit/>
          </a:bodyPr>
          <a:lstStyle/>
          <a:p>
            <a:r>
              <a:rPr lang="en-US" sz="1400" dirty="0" smtClean="0">
                <a:solidFill>
                  <a:srgbClr val="FFFF00"/>
                </a:solidFill>
              </a:rPr>
              <a:t>Science 327, 555 (2010) </a:t>
            </a:r>
            <a:endParaRPr lang="en-US" sz="1400" dirty="0">
              <a:solidFill>
                <a:srgbClr val="FFFF00"/>
              </a:solidFill>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F:\Talk Papers\Diet Talk-Papers for\JPGs for Diet Talk\Reused JPGs from Other Talks\Copy (2) of DNA Damage and L1 Retrotransposition0001.jpg"/>
          <p:cNvPicPr>
            <a:picLocks noGrp="1" noChangeAspect="1" noChangeArrowheads="1"/>
          </p:cNvPicPr>
          <p:nvPr>
            <p:ph idx="1"/>
          </p:nvPr>
        </p:nvPicPr>
        <p:blipFill>
          <a:blip r:embed="rId2" cstate="print"/>
          <a:srcRect/>
          <a:stretch>
            <a:fillRect/>
          </a:stretch>
        </p:blipFill>
        <p:spPr bwMode="auto">
          <a:xfrm>
            <a:off x="914400" y="152400"/>
            <a:ext cx="7475220" cy="5405515"/>
          </a:xfrm>
          <a:prstGeom prst="rect">
            <a:avLst/>
          </a:prstGeom>
          <a:noFill/>
        </p:spPr>
      </p:pic>
      <p:pic>
        <p:nvPicPr>
          <p:cNvPr id="2052" name="Picture 4" descr="F:\Talk Papers\Diet Talk-Papers for\JPGs for Diet Talk\Reused JPGs from Other Talks\Copy of DNA Damage and L1 Retrotransposition0001.jpg"/>
          <p:cNvPicPr>
            <a:picLocks noChangeAspect="1" noChangeArrowheads="1"/>
          </p:cNvPicPr>
          <p:nvPr/>
        </p:nvPicPr>
        <p:blipFill>
          <a:blip r:embed="rId3" cstate="print"/>
          <a:srcRect/>
          <a:stretch>
            <a:fillRect/>
          </a:stretch>
        </p:blipFill>
        <p:spPr bwMode="auto">
          <a:xfrm>
            <a:off x="152400" y="2819400"/>
            <a:ext cx="5263305" cy="2205037"/>
          </a:xfrm>
          <a:prstGeom prst="rect">
            <a:avLst/>
          </a:prstGeom>
          <a:noFill/>
        </p:spPr>
      </p:pic>
      <p:pic>
        <p:nvPicPr>
          <p:cNvPr id="2053" name="Picture 5" descr="F:\Talk Papers\Diet Talk-Papers for\JPGs for Diet Talk\Reused JPGs from Other Talks\DNA Damage and L1 Retrotransposition0001.jpg"/>
          <p:cNvPicPr>
            <a:picLocks noChangeAspect="1" noChangeArrowheads="1"/>
          </p:cNvPicPr>
          <p:nvPr/>
        </p:nvPicPr>
        <p:blipFill>
          <a:blip r:embed="rId4" cstate="print"/>
          <a:srcRect/>
          <a:stretch>
            <a:fillRect/>
          </a:stretch>
        </p:blipFill>
        <p:spPr bwMode="auto">
          <a:xfrm>
            <a:off x="4343400" y="2438400"/>
            <a:ext cx="4714875" cy="4324125"/>
          </a:xfrm>
          <a:prstGeom prst="rect">
            <a:avLst/>
          </a:prstGeom>
          <a:noFill/>
        </p:spPr>
      </p:pic>
      <p:pic>
        <p:nvPicPr>
          <p:cNvPr id="3" name="Picture 2" descr="F:\Talk Papers\Diet Talk-Papers for\JPGs for Diet Talk\Used jpegs\DNA Damage and L1 Retrotransposition0005.jpg"/>
          <p:cNvPicPr>
            <a:picLocks noChangeAspect="1" noChangeArrowheads="1"/>
          </p:cNvPicPr>
          <p:nvPr/>
        </p:nvPicPr>
        <p:blipFill>
          <a:blip r:embed="rId5" cstate="print"/>
          <a:srcRect/>
          <a:stretch>
            <a:fillRect/>
          </a:stretch>
        </p:blipFill>
        <p:spPr bwMode="auto">
          <a:xfrm>
            <a:off x="152400" y="3657600"/>
            <a:ext cx="8254278" cy="19526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935162"/>
          </a:xfrm>
        </p:spPr>
        <p:txBody>
          <a:bodyPr>
            <a:normAutofit/>
          </a:bodyPr>
          <a:lstStyle/>
          <a:p>
            <a:pPr algn="l"/>
            <a:r>
              <a:rPr lang="en-US" sz="2800" dirty="0" smtClean="0">
                <a:solidFill>
                  <a:srgbClr val="FFFF00"/>
                </a:solidFill>
              </a:rPr>
              <a:t>The LORD says to the nations, "Now I will act. I will show how powerful I am. You make worthless plans and everything you do is useless. </a:t>
            </a:r>
            <a:r>
              <a:rPr lang="en-US" sz="2800" b="1" dirty="0" smtClean="0">
                <a:solidFill>
                  <a:srgbClr val="FFC000"/>
                </a:solidFill>
              </a:rPr>
              <a:t>My spirit is like a fire that will destroy you</a:t>
            </a:r>
            <a:r>
              <a:rPr lang="en-US" sz="2800" b="1" dirty="0" smtClean="0">
                <a:solidFill>
                  <a:srgbClr val="FFFF00"/>
                </a:solidFill>
              </a:rPr>
              <a:t>. </a:t>
            </a:r>
            <a:endParaRPr lang="en-US" sz="2800" dirty="0">
              <a:solidFill>
                <a:srgbClr val="FFFF00"/>
              </a:solidFill>
            </a:endParaRPr>
          </a:p>
        </p:txBody>
      </p:sp>
      <p:sp>
        <p:nvSpPr>
          <p:cNvPr id="3" name="Content Placeholder 2"/>
          <p:cNvSpPr>
            <a:spLocks noGrp="1"/>
          </p:cNvSpPr>
          <p:nvPr>
            <p:ph idx="1"/>
          </p:nvPr>
        </p:nvSpPr>
        <p:spPr>
          <a:xfrm>
            <a:off x="457200" y="2133600"/>
            <a:ext cx="8229600" cy="4724400"/>
          </a:xfrm>
        </p:spPr>
        <p:txBody>
          <a:bodyPr>
            <a:normAutofit/>
          </a:bodyPr>
          <a:lstStyle/>
          <a:p>
            <a:r>
              <a:rPr lang="en-US" sz="2200" dirty="0" smtClean="0">
                <a:solidFill>
                  <a:srgbClr val="FFFF00"/>
                </a:solidFill>
              </a:rPr>
              <a:t>You will crumble like rocks burned to make lime, like thorns burned to ashes. </a:t>
            </a:r>
          </a:p>
          <a:p>
            <a:r>
              <a:rPr lang="en-US" sz="2200" dirty="0" smtClean="0">
                <a:solidFill>
                  <a:srgbClr val="FFFF00"/>
                </a:solidFill>
              </a:rPr>
              <a:t>Let everyone near and far hear what I have done and acknowledge my power." </a:t>
            </a:r>
          </a:p>
          <a:p>
            <a:r>
              <a:rPr lang="en-US" sz="2200" dirty="0" smtClean="0">
                <a:solidFill>
                  <a:srgbClr val="FFFF00"/>
                </a:solidFill>
              </a:rPr>
              <a:t>The sinful people of Zion are trembling with fright. They say, </a:t>
            </a:r>
            <a:r>
              <a:rPr lang="en-US" sz="2200" b="1" dirty="0" smtClean="0">
                <a:solidFill>
                  <a:srgbClr val="FFFF00"/>
                </a:solidFill>
              </a:rPr>
              <a:t>"</a:t>
            </a:r>
            <a:r>
              <a:rPr lang="en-US" sz="2200" b="1" dirty="0" smtClean="0">
                <a:solidFill>
                  <a:srgbClr val="FFC000"/>
                </a:solidFill>
              </a:rPr>
              <a:t>God's judgment is like a fire that burns forever. Can any of us survive a fire like that?"</a:t>
            </a:r>
            <a:r>
              <a:rPr lang="en-US" sz="2200" b="1" dirty="0" smtClean="0">
                <a:solidFill>
                  <a:srgbClr val="FFFF00"/>
                </a:solidFill>
              </a:rPr>
              <a:t> </a:t>
            </a:r>
            <a:endParaRPr lang="en-US" sz="2200" dirty="0" smtClean="0">
              <a:solidFill>
                <a:srgbClr val="FFFF00"/>
              </a:solidFill>
            </a:endParaRPr>
          </a:p>
          <a:p>
            <a:r>
              <a:rPr lang="en-US" sz="2200" b="1" dirty="0" smtClean="0">
                <a:solidFill>
                  <a:srgbClr val="FFC000"/>
                </a:solidFill>
              </a:rPr>
              <a:t>You can survive if you say and do what is right</a:t>
            </a:r>
            <a:r>
              <a:rPr lang="en-US" sz="2200" dirty="0" smtClean="0">
                <a:solidFill>
                  <a:srgbClr val="FFFF00"/>
                </a:solidFill>
              </a:rPr>
              <a:t>. Don't use your power to cheat the poor and don't accept bribes. Don't join with those who plan to commit murder or to do other evil things. </a:t>
            </a:r>
          </a:p>
          <a:p>
            <a:r>
              <a:rPr lang="en-US" sz="2200" dirty="0" smtClean="0">
                <a:solidFill>
                  <a:srgbClr val="FFFF00"/>
                </a:solidFill>
              </a:rPr>
              <a:t>Then you will be safe; you will be as secure as if in a strong fortress. You will have food to eat and water to drink.   </a:t>
            </a:r>
            <a:r>
              <a:rPr lang="en-US" sz="2200" dirty="0" smtClean="0">
                <a:solidFill>
                  <a:srgbClr val="92D050"/>
                </a:solidFill>
              </a:rPr>
              <a:t>Isaiah 33: 10-16  GNB</a:t>
            </a:r>
            <a:endParaRPr lang="en-US" sz="2200" dirty="0">
              <a:solidFill>
                <a:srgbClr val="92D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2743200"/>
          </a:xfrm>
        </p:spPr>
        <p:txBody>
          <a:bodyPr>
            <a:normAutofit/>
          </a:bodyPr>
          <a:lstStyle/>
          <a:p>
            <a:pPr algn="l"/>
            <a:r>
              <a:rPr lang="en-US" sz="3200" dirty="0" smtClean="0">
                <a:solidFill>
                  <a:srgbClr val="92D050"/>
                </a:solidFill>
              </a:rPr>
              <a:t>2Thessalonians 2:8  </a:t>
            </a:r>
            <a:r>
              <a:rPr lang="en-US" sz="3200" dirty="0" smtClean="0">
                <a:solidFill>
                  <a:srgbClr val="FFC000"/>
                </a:solidFill>
              </a:rPr>
              <a:t>Then the Wicked One will be revealed, but when the Lord Jesus comes, he will kill him with the breath from his mouth and </a:t>
            </a:r>
            <a:r>
              <a:rPr lang="en-US" sz="3200" b="1" dirty="0" smtClean="0">
                <a:solidFill>
                  <a:srgbClr val="FFFF00"/>
                </a:solidFill>
              </a:rPr>
              <a:t>destroy him with his dazzling presence</a:t>
            </a:r>
            <a:r>
              <a:rPr lang="en-US" sz="3200" b="1" dirty="0" smtClean="0">
                <a:solidFill>
                  <a:srgbClr val="FFC000"/>
                </a:solidFill>
              </a:rPr>
              <a:t>. </a:t>
            </a:r>
            <a:r>
              <a:rPr lang="en-US" sz="2800" dirty="0" smtClean="0"/>
              <a:t/>
            </a:r>
            <a:br>
              <a:rPr lang="en-US" sz="2800" dirty="0" smtClean="0"/>
            </a:br>
            <a:endParaRPr lang="en-US" sz="2800" dirty="0"/>
          </a:p>
        </p:txBody>
      </p:sp>
      <p:sp>
        <p:nvSpPr>
          <p:cNvPr id="3" name="Content Placeholder 2"/>
          <p:cNvSpPr>
            <a:spLocks noGrp="1"/>
          </p:cNvSpPr>
          <p:nvPr>
            <p:ph idx="1"/>
          </p:nvPr>
        </p:nvSpPr>
        <p:spPr>
          <a:xfrm>
            <a:off x="457200" y="2895600"/>
            <a:ext cx="8229600" cy="3382963"/>
          </a:xfrm>
        </p:spPr>
        <p:txBody>
          <a:bodyPr anchor="ctr">
            <a:normAutofit/>
          </a:bodyPr>
          <a:lstStyle/>
          <a:p>
            <a:pPr>
              <a:buNone/>
            </a:pPr>
            <a:r>
              <a:rPr lang="en-US" sz="2800" dirty="0" err="1" smtClean="0">
                <a:solidFill>
                  <a:srgbClr val="FFC000"/>
                </a:solidFill>
              </a:rPr>
              <a:t>Zeph</a:t>
            </a:r>
            <a:r>
              <a:rPr lang="en-US" sz="2800" dirty="0" smtClean="0">
                <a:solidFill>
                  <a:srgbClr val="FFC000"/>
                </a:solidFill>
              </a:rPr>
              <a:t> 1:2-3  </a:t>
            </a:r>
            <a:r>
              <a:rPr lang="en-US" sz="2800" dirty="0" smtClean="0">
                <a:solidFill>
                  <a:srgbClr val="FFFF00"/>
                </a:solidFill>
              </a:rPr>
              <a:t>The LORD said, "I am going to destroy everything on earth all human beings and animals, birds and fish. I will bring about the downfall of the wicked. I will destroy everyone, and no survivors will be left. I, the LORD, have spoken.                     </a:t>
            </a:r>
            <a:r>
              <a:rPr lang="en-US" sz="2800" dirty="0" smtClean="0">
                <a:solidFill>
                  <a:srgbClr val="FFC000"/>
                </a:solidFill>
              </a:rPr>
              <a:t>GNB</a:t>
            </a:r>
            <a:r>
              <a:rPr lang="en-US" sz="2400" dirty="0" smtClean="0"/>
              <a:t/>
            </a:r>
            <a:br>
              <a:rPr lang="en-US" sz="2400" dirty="0" smtClean="0"/>
            </a:br>
            <a:r>
              <a:rPr lang="en-US" sz="2400" dirty="0" smtClean="0"/>
              <a:t/>
            </a:r>
            <a:br>
              <a:rPr lang="en-US" sz="2400" dirty="0" smtClean="0"/>
            </a:br>
            <a:endParaRPr lang="en-US" sz="24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a:bodyPr>
          <a:lstStyle/>
          <a:p>
            <a:r>
              <a:rPr lang="en-US" sz="2800" dirty="0" smtClean="0">
                <a:solidFill>
                  <a:srgbClr val="FFFF00"/>
                </a:solidFill>
              </a:rPr>
              <a:t>Lake of Fire = God’s Glory</a:t>
            </a:r>
            <a:endParaRPr lang="en-US" sz="2800" dirty="0">
              <a:solidFill>
                <a:srgbClr val="FFFF00"/>
              </a:solidFill>
            </a:endParaRPr>
          </a:p>
        </p:txBody>
      </p:sp>
      <p:sp>
        <p:nvSpPr>
          <p:cNvPr id="3" name="Content Placeholder 2"/>
          <p:cNvSpPr>
            <a:spLocks noGrp="1"/>
          </p:cNvSpPr>
          <p:nvPr>
            <p:ph idx="1"/>
          </p:nvPr>
        </p:nvSpPr>
        <p:spPr>
          <a:xfrm>
            <a:off x="457200" y="1143000"/>
            <a:ext cx="8077200" cy="5486400"/>
          </a:xfrm>
        </p:spPr>
        <p:txBody>
          <a:bodyPr>
            <a:normAutofit/>
          </a:bodyPr>
          <a:lstStyle/>
          <a:p>
            <a:pPr>
              <a:buNone/>
            </a:pPr>
            <a:r>
              <a:rPr lang="en-US" sz="2800" dirty="0" smtClean="0">
                <a:solidFill>
                  <a:srgbClr val="FFFF00"/>
                </a:solidFill>
              </a:rPr>
              <a:t>….. who only hath immortality, dwelling in light unapproachable; whom no man hath seen, nor can see: to whom </a:t>
            </a:r>
            <a:r>
              <a:rPr lang="en-US" sz="2800" i="1" dirty="0" smtClean="0">
                <a:solidFill>
                  <a:srgbClr val="FFFF00"/>
                </a:solidFill>
              </a:rPr>
              <a:t>be honor and power eternal. Amen.  </a:t>
            </a:r>
          </a:p>
          <a:p>
            <a:pPr>
              <a:buNone/>
            </a:pPr>
            <a:r>
              <a:rPr lang="en-US" sz="2800" i="1" dirty="0" smtClean="0">
                <a:solidFill>
                  <a:srgbClr val="FFFF00"/>
                </a:solidFill>
              </a:rPr>
              <a:t>                                                                     </a:t>
            </a:r>
            <a:r>
              <a:rPr lang="en-US" sz="2800" dirty="0" smtClean="0">
                <a:solidFill>
                  <a:srgbClr val="FFC000"/>
                </a:solidFill>
              </a:rPr>
              <a:t>1Tim. 6:16 ASV</a:t>
            </a:r>
          </a:p>
          <a:p>
            <a:pPr>
              <a:buNone/>
            </a:pPr>
            <a:endParaRPr lang="en-US" sz="2800" dirty="0" smtClean="0">
              <a:solidFill>
                <a:srgbClr val="FFC000"/>
              </a:solidFill>
            </a:endParaRPr>
          </a:p>
          <a:p>
            <a:pPr>
              <a:buNone/>
            </a:pPr>
            <a:r>
              <a:rPr lang="en-US" sz="2800" dirty="0" smtClean="0">
                <a:solidFill>
                  <a:srgbClr val="FFFF00"/>
                </a:solidFill>
              </a:rPr>
              <a:t>Then death and the world of the dead were thrown into the lake of fire. (This lake of fire is the second death.) </a:t>
            </a:r>
          </a:p>
          <a:p>
            <a:pPr>
              <a:buNone/>
            </a:pPr>
            <a:r>
              <a:rPr lang="en-US" sz="2800" dirty="0" smtClean="0">
                <a:solidFill>
                  <a:srgbClr val="FFFF00"/>
                </a:solidFill>
              </a:rPr>
              <a:t>                                                                    </a:t>
            </a:r>
            <a:r>
              <a:rPr lang="en-US" sz="2800" dirty="0" smtClean="0">
                <a:solidFill>
                  <a:srgbClr val="FFC000"/>
                </a:solidFill>
              </a:rPr>
              <a:t>Rev 20:14  GNB</a:t>
            </a:r>
          </a:p>
          <a:p>
            <a:pPr>
              <a:buNone/>
            </a:pPr>
            <a:endParaRPr lang="en-US" sz="2800" dirty="0">
              <a:solidFill>
                <a:srgbClr val="FFC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316162"/>
          </a:xfrm>
        </p:spPr>
        <p:txBody>
          <a:bodyPr>
            <a:normAutofit/>
          </a:bodyPr>
          <a:lstStyle/>
          <a:p>
            <a:r>
              <a:rPr lang="en-US" sz="2800" dirty="0" smtClean="0">
                <a:solidFill>
                  <a:srgbClr val="FFFF00"/>
                </a:solidFill>
              </a:rPr>
              <a:t>The LORD Almighty says, "The day is coming when all proud and evil people will burn like </a:t>
            </a:r>
            <a:r>
              <a:rPr lang="en-US" sz="2800" dirty="0" smtClean="0">
                <a:solidFill>
                  <a:srgbClr val="FFC000"/>
                </a:solidFill>
              </a:rPr>
              <a:t>straw</a:t>
            </a:r>
            <a:r>
              <a:rPr lang="en-US" sz="2800" dirty="0" smtClean="0">
                <a:solidFill>
                  <a:srgbClr val="FFFF00"/>
                </a:solidFill>
              </a:rPr>
              <a:t>. On that day they will burn up, and there will be nothing left of them.   </a:t>
            </a:r>
            <a:r>
              <a:rPr lang="en-US" sz="2800" dirty="0" smtClean="0">
                <a:solidFill>
                  <a:srgbClr val="FFC000"/>
                </a:solidFill>
              </a:rPr>
              <a:t>Malachi 4:1 GNB</a:t>
            </a:r>
            <a:br>
              <a:rPr lang="en-US" sz="2800" dirty="0" smtClean="0">
                <a:solidFill>
                  <a:srgbClr val="FFC000"/>
                </a:solidFill>
              </a:rPr>
            </a:br>
            <a:endParaRPr lang="en-US" sz="2800" dirty="0" smtClean="0">
              <a:solidFill>
                <a:srgbClr val="FFC000"/>
              </a:solidFill>
            </a:endParaRPr>
          </a:p>
        </p:txBody>
      </p:sp>
      <p:sp>
        <p:nvSpPr>
          <p:cNvPr id="3" name="Content Placeholder 2"/>
          <p:cNvSpPr>
            <a:spLocks noGrp="1"/>
          </p:cNvSpPr>
          <p:nvPr>
            <p:ph idx="1"/>
          </p:nvPr>
        </p:nvSpPr>
        <p:spPr>
          <a:xfrm>
            <a:off x="457200" y="2438400"/>
            <a:ext cx="8229600" cy="3687763"/>
          </a:xfrm>
        </p:spPr>
        <p:txBody>
          <a:bodyPr anchor="ctr">
            <a:normAutofit/>
          </a:bodyPr>
          <a:lstStyle/>
          <a:p>
            <a:r>
              <a:rPr lang="en-US" sz="2800" dirty="0" smtClean="0">
                <a:solidFill>
                  <a:srgbClr val="FFFF00"/>
                </a:solidFill>
              </a:rPr>
              <a:t>So, as the fire devours the </a:t>
            </a:r>
            <a:r>
              <a:rPr lang="en-US" sz="2800" dirty="0" smtClean="0">
                <a:solidFill>
                  <a:srgbClr val="FFC000"/>
                </a:solidFill>
              </a:rPr>
              <a:t>stubble</a:t>
            </a:r>
            <a:r>
              <a:rPr lang="en-US" sz="2800" dirty="0" smtClean="0">
                <a:solidFill>
                  <a:srgbClr val="FFFF00"/>
                </a:solidFill>
              </a:rPr>
              <a:t>, and the flame burns up the </a:t>
            </a:r>
            <a:r>
              <a:rPr lang="en-US" sz="2800" dirty="0" smtClean="0">
                <a:solidFill>
                  <a:srgbClr val="FFC000"/>
                </a:solidFill>
              </a:rPr>
              <a:t>chaff</a:t>
            </a:r>
            <a:r>
              <a:rPr lang="en-US" sz="2800" dirty="0" smtClean="0">
                <a:solidFill>
                  <a:srgbClr val="FFFF00"/>
                </a:solidFill>
              </a:rPr>
              <a:t>; their root shall be like rottenness, and their blossoms shall go up like dust, because they have cast away the Law of Jehovah of Hosts, and despised the Word of the Holy One of Israel. 					</a:t>
            </a:r>
            <a:r>
              <a:rPr lang="en-US" sz="2800" dirty="0" smtClean="0">
                <a:solidFill>
                  <a:srgbClr val="FFC000"/>
                </a:solidFill>
              </a:rPr>
              <a:t>Isaiah 5:24 MKJV</a:t>
            </a:r>
            <a:r>
              <a:rPr lang="en-US" sz="2800" dirty="0" smtClean="0">
                <a:solidFill>
                  <a:srgbClr val="FFFF00"/>
                </a:solidFill>
              </a:rPr>
              <a:t>	</a:t>
            </a:r>
          </a:p>
          <a:p>
            <a:endParaRPr lang="en-US"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1858962"/>
          </a:xfrm>
        </p:spPr>
        <p:txBody>
          <a:bodyPr anchor="b">
            <a:normAutofit fontScale="90000"/>
          </a:bodyPr>
          <a:lstStyle/>
          <a:p>
            <a:r>
              <a:rPr lang="en-US" sz="3100" dirty="0" smtClean="0">
                <a:solidFill>
                  <a:srgbClr val="FFC000"/>
                </a:solidFill>
              </a:rPr>
              <a:t>What will God’s glory do to those who have not had the Holy Spirit “deal” with the TE’s in their genome?</a:t>
            </a:r>
            <a:r>
              <a:rPr lang="en-US" dirty="0" smtClean="0"/>
              <a:t/>
            </a:r>
            <a:br>
              <a:rPr lang="en-US" dirty="0" smtClean="0"/>
            </a:br>
            <a:endParaRPr lang="en-US" dirty="0"/>
          </a:p>
        </p:txBody>
      </p:sp>
      <p:sp>
        <p:nvSpPr>
          <p:cNvPr id="3" name="Content Placeholder 2"/>
          <p:cNvSpPr>
            <a:spLocks noGrp="1"/>
          </p:cNvSpPr>
          <p:nvPr>
            <p:ph idx="1"/>
          </p:nvPr>
        </p:nvSpPr>
        <p:spPr>
          <a:xfrm>
            <a:off x="457200" y="1752600"/>
            <a:ext cx="8229600" cy="4800600"/>
          </a:xfrm>
        </p:spPr>
        <p:txBody>
          <a:bodyPr>
            <a:normAutofit/>
          </a:bodyPr>
          <a:lstStyle/>
          <a:p>
            <a:r>
              <a:rPr lang="en-US" sz="3000" dirty="0" smtClean="0">
                <a:solidFill>
                  <a:srgbClr val="92D050"/>
                </a:solidFill>
              </a:rPr>
              <a:t>2Peter 3:7 </a:t>
            </a:r>
            <a:r>
              <a:rPr lang="en-US" sz="3000" dirty="0" smtClean="0">
                <a:solidFill>
                  <a:srgbClr val="FFFF00"/>
                </a:solidFill>
              </a:rPr>
              <a:t>But the heavens and the earth, which are now, by the same word are kept in store, </a:t>
            </a:r>
            <a:r>
              <a:rPr lang="en-US" sz="3000" b="1" dirty="0" smtClean="0">
                <a:solidFill>
                  <a:srgbClr val="FFC000"/>
                </a:solidFill>
              </a:rPr>
              <a:t>reserved to fire against the day of judgment and perdition of ungodly men</a:t>
            </a:r>
            <a:r>
              <a:rPr lang="en-US" sz="3000" dirty="0" smtClean="0">
                <a:solidFill>
                  <a:srgbClr val="FFC000"/>
                </a:solidFill>
              </a:rPr>
              <a:t>.</a:t>
            </a:r>
          </a:p>
          <a:p>
            <a:r>
              <a:rPr lang="en-US" sz="3000" dirty="0" smtClean="0">
                <a:solidFill>
                  <a:srgbClr val="92D050"/>
                </a:solidFill>
              </a:rPr>
              <a:t>2Peter 3:10 </a:t>
            </a:r>
            <a:r>
              <a:rPr lang="en-US" sz="3000" dirty="0" smtClean="0">
                <a:solidFill>
                  <a:srgbClr val="FFFF00"/>
                </a:solidFill>
              </a:rPr>
              <a:t>But the day of the Lord will come as a thief in the night; in the which the heavens shall pass away with a great noise, </a:t>
            </a:r>
            <a:r>
              <a:rPr lang="en-US" sz="3000" b="1" dirty="0" smtClean="0">
                <a:solidFill>
                  <a:srgbClr val="FFC000"/>
                </a:solidFill>
              </a:rPr>
              <a:t>and the elements shall melt with fervent heat, the earth also and the works that are therein shall be burned up</a:t>
            </a:r>
            <a:r>
              <a:rPr lang="en-US" sz="3000" b="1" dirty="0" smtClean="0">
                <a:solidFill>
                  <a:srgbClr val="FFFF00"/>
                </a:solidFill>
              </a:rPr>
              <a:t>.</a:t>
            </a:r>
            <a:r>
              <a:rPr lang="en-US" sz="3000" dirty="0" smtClean="0">
                <a:solidFill>
                  <a:srgbClr val="FFFF00"/>
                </a:solidFill>
              </a:rPr>
              <a:t>  AKJV</a:t>
            </a:r>
          </a:p>
          <a:p>
            <a:endParaRPr lang="en-US" dirty="0" smtClean="0">
              <a:solidFill>
                <a:srgbClr val="FFFF00"/>
              </a:solidFill>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905000"/>
          </a:xfrm>
        </p:spPr>
        <p:txBody>
          <a:bodyPr anchor="t">
            <a:normAutofit/>
          </a:bodyPr>
          <a:lstStyle/>
          <a:p>
            <a:r>
              <a:rPr lang="en-US" sz="3200" dirty="0" smtClean="0">
                <a:solidFill>
                  <a:srgbClr val="FFC000"/>
                </a:solidFill>
              </a:rPr>
              <a:t>When Christ rose from the tomb, how did God’s glory affect Him?</a:t>
            </a:r>
            <a:endParaRPr lang="en-US" sz="3200" dirty="0">
              <a:solidFill>
                <a:srgbClr val="FFC000"/>
              </a:solidFill>
            </a:endParaRPr>
          </a:p>
        </p:txBody>
      </p:sp>
      <p:sp>
        <p:nvSpPr>
          <p:cNvPr id="3" name="Content Placeholder 2"/>
          <p:cNvSpPr>
            <a:spLocks noGrp="1"/>
          </p:cNvSpPr>
          <p:nvPr>
            <p:ph idx="1"/>
          </p:nvPr>
        </p:nvSpPr>
        <p:spPr>
          <a:xfrm>
            <a:off x="228600" y="1371600"/>
            <a:ext cx="8686800" cy="5334000"/>
          </a:xfrm>
        </p:spPr>
        <p:txBody>
          <a:bodyPr>
            <a:normAutofit lnSpcReduction="10000"/>
          </a:bodyPr>
          <a:lstStyle/>
          <a:p>
            <a:r>
              <a:rPr lang="en-US" sz="2400" dirty="0" smtClean="0">
                <a:solidFill>
                  <a:srgbClr val="92D050"/>
                </a:solidFill>
              </a:rPr>
              <a:t>Matthew 28:2 </a:t>
            </a:r>
            <a:r>
              <a:rPr lang="en-US" sz="2400" dirty="0" smtClean="0">
                <a:solidFill>
                  <a:srgbClr val="FFFF00"/>
                </a:solidFill>
              </a:rPr>
              <a:t>And, behold, there was a great earthquake: for the angel of the Lord descended from heaven, and came and rolled back the stone from the door, and sat on it.</a:t>
            </a:r>
          </a:p>
          <a:p>
            <a:r>
              <a:rPr lang="en-US" sz="2400" dirty="0" smtClean="0">
                <a:solidFill>
                  <a:srgbClr val="92D050"/>
                </a:solidFill>
              </a:rPr>
              <a:t>Matthew 28:3 </a:t>
            </a:r>
            <a:r>
              <a:rPr lang="en-US" sz="2400" b="1" dirty="0" smtClean="0">
                <a:solidFill>
                  <a:srgbClr val="FFC000"/>
                </a:solidFill>
              </a:rPr>
              <a:t>His countenance was like lightning, and his raiment white as snow</a:t>
            </a:r>
            <a:r>
              <a:rPr lang="en-US" sz="2400" dirty="0" smtClean="0">
                <a:solidFill>
                  <a:srgbClr val="FFC000"/>
                </a:solidFill>
              </a:rPr>
              <a:t>.</a:t>
            </a:r>
          </a:p>
          <a:p>
            <a:r>
              <a:rPr lang="en-US" sz="2400" dirty="0" smtClean="0">
                <a:solidFill>
                  <a:srgbClr val="92D050"/>
                </a:solidFill>
              </a:rPr>
              <a:t>Matthew 28:4 </a:t>
            </a:r>
            <a:r>
              <a:rPr lang="en-US" sz="2400" dirty="0" smtClean="0">
                <a:solidFill>
                  <a:srgbClr val="FFFF00"/>
                </a:solidFill>
              </a:rPr>
              <a:t>And for fear of him the keepers did shake, and became as dead men. AKJV</a:t>
            </a:r>
          </a:p>
          <a:p>
            <a:r>
              <a:rPr lang="en-US" sz="2400" dirty="0" smtClean="0">
                <a:solidFill>
                  <a:srgbClr val="FFFF00"/>
                </a:solidFill>
              </a:rPr>
              <a:t>"And, behold, there was a great earthquake: for the angel of the Lord descended from heaven." Clothed with the panoply of God, this angel left the heavenly courts. </a:t>
            </a:r>
            <a:r>
              <a:rPr lang="en-US" sz="2400" b="1" dirty="0" smtClean="0">
                <a:solidFill>
                  <a:srgbClr val="FFC000"/>
                </a:solidFill>
              </a:rPr>
              <a:t>The bright beams of God's glory went before him</a:t>
            </a:r>
            <a:r>
              <a:rPr lang="en-US" sz="2400" b="1" dirty="0" smtClean="0">
                <a:solidFill>
                  <a:srgbClr val="FFFF00"/>
                </a:solidFill>
              </a:rPr>
              <a:t>,</a:t>
            </a:r>
            <a:r>
              <a:rPr lang="en-US" sz="2400" dirty="0" smtClean="0">
                <a:solidFill>
                  <a:srgbClr val="FFFF00"/>
                </a:solidFill>
              </a:rPr>
              <a:t> and illuminated his pathway. "His countenance was like lightning, and his raiment white as snow: and for fear of him the keepers did shake, and became as dead men."  {DA 779.2}</a:t>
            </a:r>
          </a:p>
          <a:p>
            <a:endParaRPr lang="en-US" sz="2400" dirty="0" smtClean="0">
              <a:solidFill>
                <a:srgbClr val="FFFF00"/>
              </a:solidFill>
            </a:endParaRPr>
          </a:p>
          <a:p>
            <a:endParaRPr lang="en-US" sz="2400" dirty="0" smtClean="0">
              <a:solidFill>
                <a:srgbClr val="FFFF00"/>
              </a:solidFill>
            </a:endParaRPr>
          </a:p>
          <a:p>
            <a:endParaRPr lang="en-US" sz="2400" dirty="0" smtClean="0">
              <a:solidFill>
                <a:srgbClr val="FFFF00"/>
              </a:solidFill>
            </a:endParaRPr>
          </a:p>
          <a:p>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773362"/>
          </a:xfrm>
        </p:spPr>
        <p:txBody>
          <a:bodyPr>
            <a:noAutofit/>
          </a:bodyPr>
          <a:lstStyle/>
          <a:p>
            <a:pPr algn="l"/>
            <a:r>
              <a:rPr lang="en-US" sz="2800" dirty="0" smtClean="0">
                <a:solidFill>
                  <a:srgbClr val="FFC000"/>
                </a:solidFill>
              </a:rPr>
              <a:t>After arising from the grave, Christ retained His human form, but took back His “God-ship”.  The glory that was His before He came to earth was again invested in Him.  If Christ had not perfectly corrected His genome, His human form would not have been able to withstand the power. </a:t>
            </a:r>
            <a:endParaRPr lang="en-US" sz="2800" dirty="0">
              <a:solidFill>
                <a:srgbClr val="FFC000"/>
              </a:solidFill>
            </a:endParaRPr>
          </a:p>
        </p:txBody>
      </p:sp>
      <p:sp>
        <p:nvSpPr>
          <p:cNvPr id="3" name="Content Placeholder 2"/>
          <p:cNvSpPr>
            <a:spLocks noGrp="1"/>
          </p:cNvSpPr>
          <p:nvPr>
            <p:ph idx="1"/>
          </p:nvPr>
        </p:nvSpPr>
        <p:spPr>
          <a:xfrm>
            <a:off x="457200" y="3200400"/>
            <a:ext cx="8229600" cy="3276600"/>
          </a:xfrm>
        </p:spPr>
        <p:txBody>
          <a:bodyPr>
            <a:normAutofit/>
          </a:bodyPr>
          <a:lstStyle/>
          <a:p>
            <a:r>
              <a:rPr lang="en-US" sz="2800" dirty="0" smtClean="0">
                <a:solidFill>
                  <a:srgbClr val="FFFF00"/>
                </a:solidFill>
              </a:rPr>
              <a:t>Christ came forth from the tomb </a:t>
            </a:r>
            <a:r>
              <a:rPr lang="en-US" sz="2800" b="1" dirty="0" smtClean="0">
                <a:solidFill>
                  <a:srgbClr val="FFC000"/>
                </a:solidFill>
              </a:rPr>
              <a:t>glorified</a:t>
            </a:r>
            <a:r>
              <a:rPr lang="en-US" sz="2800" dirty="0" smtClean="0">
                <a:solidFill>
                  <a:srgbClr val="FFFF00"/>
                </a:solidFill>
              </a:rPr>
              <a:t>, and the Roman guard beheld Him. Their eyes were riveted upon the face of Him whom they had so recently mocked and derided. In this </a:t>
            </a:r>
            <a:r>
              <a:rPr lang="en-US" sz="2800" b="1" dirty="0" smtClean="0">
                <a:solidFill>
                  <a:srgbClr val="FFC000"/>
                </a:solidFill>
              </a:rPr>
              <a:t>glorified Being</a:t>
            </a:r>
            <a:r>
              <a:rPr lang="en-US" sz="2800" dirty="0" smtClean="0">
                <a:solidFill>
                  <a:srgbClr val="FFC000"/>
                </a:solidFill>
              </a:rPr>
              <a:t> </a:t>
            </a:r>
            <a:r>
              <a:rPr lang="en-US" sz="2800" dirty="0" smtClean="0">
                <a:solidFill>
                  <a:srgbClr val="FFFF00"/>
                </a:solidFill>
              </a:rPr>
              <a:t>they beheld the prisoner whom they had seen in the judgment hall, the one for whom they had plaited a crown of thorns.  </a:t>
            </a:r>
            <a:r>
              <a:rPr lang="en-US" sz="2800" dirty="0" smtClean="0">
                <a:solidFill>
                  <a:srgbClr val="92D050"/>
                </a:solidFill>
              </a:rPr>
              <a:t>DA 779</a:t>
            </a:r>
          </a:p>
          <a:p>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1817</TotalTime>
  <Words>7982</Words>
  <Application>Microsoft Office PowerPoint</Application>
  <PresentationFormat>On-screen Show (4:3)</PresentationFormat>
  <Paragraphs>402</Paragraphs>
  <Slides>106</Slides>
  <Notes>0</Notes>
  <HiddenSlides>0</HiddenSlides>
  <MMClips>0</MMClips>
  <ScaleCrop>false</ScaleCrop>
  <HeadingPairs>
    <vt:vector size="4" baseType="variant">
      <vt:variant>
        <vt:lpstr>Theme</vt:lpstr>
      </vt:variant>
      <vt:variant>
        <vt:i4>1</vt:i4>
      </vt:variant>
      <vt:variant>
        <vt:lpstr>Slide Titles</vt:lpstr>
      </vt:variant>
      <vt:variant>
        <vt:i4>106</vt:i4>
      </vt:variant>
    </vt:vector>
  </HeadingPairs>
  <TitlesOfParts>
    <vt:vector size="107" baseType="lpstr">
      <vt:lpstr>1_Office Theme</vt:lpstr>
      <vt:lpstr>THE SCIENCE OF SIN AND SALVATION </vt:lpstr>
      <vt:lpstr>Slide 2</vt:lpstr>
      <vt:lpstr>Slide 3</vt:lpstr>
      <vt:lpstr>Slide 4</vt:lpstr>
      <vt:lpstr>Hypothesis #1; The Adversary is the “engineer” of TE’s and viruses: </vt:lpstr>
      <vt:lpstr> Hypothesis #2; TE’s are the source of the inherited “tendencies” to transgress God’s Law: </vt:lpstr>
      <vt:lpstr>Slide 7</vt:lpstr>
      <vt:lpstr>Hypothesis #3; TE’s introduced death to all organisms on earth:   </vt:lpstr>
      <vt:lpstr>“…….HOW IS IT CORRECTED?”</vt:lpstr>
      <vt:lpstr>God appears trapped.  What, if anything, can be done to reclaim His earthly creation and vindicate His name in front of the whole universe?</vt:lpstr>
      <vt:lpstr>First, God must deal with Adam and Eve’s “new fallen” nature.</vt:lpstr>
      <vt:lpstr>What did God mean by the term “put enmity” between the Devil’s “seed” and the woman’s “seed”?</vt:lpstr>
      <vt:lpstr>Slide 13</vt:lpstr>
      <vt:lpstr>σπέρμα sperma</vt:lpstr>
      <vt:lpstr>Historical view of Genesis 3:15: </vt:lpstr>
      <vt:lpstr>Slide 16</vt:lpstr>
      <vt:lpstr>Slide 17</vt:lpstr>
      <vt:lpstr>Slide 18</vt:lpstr>
      <vt:lpstr>Slide 19</vt:lpstr>
      <vt:lpstr>Slide 20</vt:lpstr>
      <vt:lpstr>Since the Adversary is the “father of lies”, he cannot be trusted to tell us the consequences of embracing his version of reality or God’s. </vt:lpstr>
      <vt:lpstr>Slide 22</vt:lpstr>
      <vt:lpstr>Christ took upon Himself human nature so that: </vt:lpstr>
      <vt:lpstr>But when the fullness of the time was come, God sent forth his Son, made of a woman, made under the law, To redeem them that were under the law, that we might receive the adoption of  sons.                                   Galatians 4:4,5  KJV</vt:lpstr>
      <vt:lpstr>God/Heaven provided 23 chromosomes Mary provided 23 chromosomes </vt:lpstr>
      <vt:lpstr>Who was Christ’s father? </vt:lpstr>
      <vt:lpstr>Who was His mother? </vt:lpstr>
      <vt:lpstr>Matthew’s account of Christ’s genealogy in Ch. 1 is accepted as chronicling Joseph’s lineage.  Since Matthew was written primarily to the Jews, he was trying to show that Christ was “born” into the lineage of King David, thus fulfilling scripture.  Matthew 1: 18-19 clearly indicates that Matthew knew that Joseph had no paternity in relationship to Christ. </vt:lpstr>
      <vt:lpstr>To say that all 46 chromosomes came from heaven to make a “second” Adam, which were “artificially inseminated” into Mary making her a “surrogate mother” will not work for the following reasons: </vt:lpstr>
      <vt:lpstr>The loves of voles</vt:lpstr>
      <vt:lpstr>Slide 31</vt:lpstr>
      <vt:lpstr> For he shall grow up before him as a tender plant, and as a root out of a dry ground: he has no form nor comeliness; and when we shall see him, there is no beauty that we should desire him.  He is despised and rejected of men; a man of sorrows, and acquainted with grief: and we hid as it were our faces from him; he was despised, and we esteemed him not.                                             Isaiah 53:2-3  AKJV </vt:lpstr>
      <vt:lpstr>Isaiah 53:3  He is despised and abandoned of men, a Man of pains, and acquainted with sickness. And as it were hiding our faces from Him, He being despised, and we did not value Him. LITV Isaiah 53:4  Surely He has borne our sicknesses, and He carried our pain; yet we esteemed Him plagued, smitten by God, and afflicted.   LITV   </vt:lpstr>
      <vt:lpstr>Christ took on humanity’s “hijacked” nature through his mother.  TE’s have conclusively been shown to permeate any genome to which they are exposed.  Whether the TE’s in Mary’s 23 chromosomes “jumped” and infected Christ’s 23 heavenly chromosomes we are not told.   </vt:lpstr>
      <vt:lpstr>Mat 8:17  That it might be fulfilled which was spoken by Esaias the prophet, saying, Himself took our infirmities, and bare our sicknesses.  </vt:lpstr>
      <vt:lpstr>Hebrews 2:18 For in that he himself has suffered being tempted, he is able to succor them that are tempted.   AKJV</vt:lpstr>
      <vt:lpstr>Christ took upon Himself human nature so that: </vt:lpstr>
      <vt:lpstr>CURE</vt:lpstr>
      <vt:lpstr>Hebrews 5:9 And being made perfect, he became the author of eternal salvation to all them that obey him;  AKJV </vt:lpstr>
      <vt:lpstr>Mat 5:48  Be ye therefore perfect, even as your Father which is in heaven is perfect.  </vt:lpstr>
      <vt:lpstr>Christ took upon Himself our “human nature” (TE’s) in order to perfect a way to completely “silence” them.  This acquired, first-hand knowledge enables Him to become the “author of eternal salvation” for all humanity. </vt:lpstr>
      <vt:lpstr>Hebrews 2:11 For both he that sanctifies and they who are sanctified are all of one: for which cause he is not ashamed to call them brothers,                                                                        AKJV </vt:lpstr>
      <vt:lpstr>Definition of Grace</vt:lpstr>
      <vt:lpstr>Slide 44</vt:lpstr>
      <vt:lpstr>Heal = Save</vt:lpstr>
      <vt:lpstr>John 3:5 Jesus answered, Truly, truly, I say to you, Except a man be born of water and of the Spirit, he cannot enter into the kingdom of God.   John 3:6 That which is born of the flesh is flesh; and that which is born of the Spirit is spirit. </vt:lpstr>
      <vt:lpstr>After three years unraveling the mysteries of TE’s, Christ successfully formulated a complete “cure”. </vt:lpstr>
      <vt:lpstr>If Christ developed an answer to the TE problem we should see something in our genome dynamics which would support this hypothesis: </vt:lpstr>
      <vt:lpstr>Slide 49</vt:lpstr>
      <vt:lpstr>Slide 50</vt:lpstr>
      <vt:lpstr>Slide 51</vt:lpstr>
      <vt:lpstr>Slide 52</vt:lpstr>
      <vt:lpstr>Slide 53</vt:lpstr>
      <vt:lpstr>Slide 54</vt:lpstr>
      <vt:lpstr>Slide 55</vt:lpstr>
      <vt:lpstr> </vt:lpstr>
      <vt:lpstr>What is the result of placing a “new heart” in us? </vt:lpstr>
      <vt:lpstr>What happens when He makes us “new”? </vt:lpstr>
      <vt:lpstr>But what about addictions?</vt:lpstr>
      <vt:lpstr>Slide 60</vt:lpstr>
      <vt:lpstr>When do we get a new “heart”? </vt:lpstr>
      <vt:lpstr>Salvation Hypothesis</vt:lpstr>
      <vt:lpstr>Slide 63</vt:lpstr>
      <vt:lpstr>Slide 64</vt:lpstr>
      <vt:lpstr>The Bible says that we are "cleansed by His blood". Doesn’t that mean His death on the cross? </vt:lpstr>
      <vt:lpstr>Slide 66</vt:lpstr>
      <vt:lpstr>Slide 67</vt:lpstr>
      <vt:lpstr>  Christ took upon Himself human nature so that:</vt:lpstr>
      <vt:lpstr>What does the Bible say about the “second” death?</vt:lpstr>
      <vt:lpstr>DEFINITIONS</vt:lpstr>
      <vt:lpstr>GOD’S “LAW” IS A DIRECT EXPRESSION OF HIS CHARACTER </vt:lpstr>
      <vt:lpstr>Let’s go back to the beginning to again redefine exactly what was disputed in the Garden. </vt:lpstr>
      <vt:lpstr>As we discussed in previous lectures, there are two “deaths”: </vt:lpstr>
      <vt:lpstr>SECOND DEATH:  Those who are not “healed” from the “disease” of sin will experience this death.  There is no resurrection from this death.  </vt:lpstr>
      <vt:lpstr>Since Adam and Eve “fell”, both the universe and every human has seen or experienced the “first” death. </vt:lpstr>
      <vt:lpstr>Slide 76</vt:lpstr>
      <vt:lpstr>Garden of Gethsemane </vt:lpstr>
      <vt:lpstr>Slide 78</vt:lpstr>
      <vt:lpstr>Luke 22:43 And there appeared an angel to him from heaven, strengthening him. AKJV </vt:lpstr>
      <vt:lpstr>How does sin cause the “second” death?</vt:lpstr>
      <vt:lpstr>Slide 81</vt:lpstr>
      <vt:lpstr>James 2:10 Whoever breaks one commandment is guilty of breaking them all.                                                               GNB </vt:lpstr>
      <vt:lpstr>Slide 83</vt:lpstr>
      <vt:lpstr>Slide 84</vt:lpstr>
      <vt:lpstr>Slide 85</vt:lpstr>
      <vt:lpstr>Slide 86</vt:lpstr>
      <vt:lpstr>Christ’s demonstration of the “second” death was not just for us, but for the whole on-looking universe.  In this way, God proved that the breaking of His Law resulted in a “cause-and-effect” death.  Consequently, the Adversary’s claims against Him were all proven to be false. </vt:lpstr>
      <vt:lpstr>We will now look closely at reason number two.   Hypothesis: There are two ways in which sin causes irrevocable death. </vt:lpstr>
      <vt:lpstr>In the Garden, Adam and Eve conversed daily with God. But now….. Hebrews 12:29 For our God is a consuming fire.  AKJV</vt:lpstr>
      <vt:lpstr>Slide 90</vt:lpstr>
      <vt:lpstr>Slide 91</vt:lpstr>
      <vt:lpstr>Slide 92</vt:lpstr>
      <vt:lpstr>The LORD says to the nations, "Now I will act. I will show how powerful I am. You make worthless plans and everything you do is useless. My spirit is like a fire that will destroy you. </vt:lpstr>
      <vt:lpstr>2Thessalonians 2:8  Then the Wicked One will be revealed, but when the Lord Jesus comes, he will kill him with the breath from his mouth and destroy him with his dazzling presence.  </vt:lpstr>
      <vt:lpstr>Lake of Fire = God’s Glory</vt:lpstr>
      <vt:lpstr>The LORD Almighty says, "The day is coming when all proud and evil people will burn like straw. On that day they will burn up, and there will be nothing left of them.   Malachi 4:1 GNB </vt:lpstr>
      <vt:lpstr>What will God’s glory do to those who have not had the Holy Spirit “deal” with the TE’s in their genome? </vt:lpstr>
      <vt:lpstr>When Christ rose from the tomb, how did God’s glory affect Him?</vt:lpstr>
      <vt:lpstr>After arising from the grave, Christ retained His human form, but took back His “God-ship”.  The glory that was His before He came to earth was again invested in Him.  If Christ had not perfectly corrected His genome, His human form would not have been able to withstand the power. </vt:lpstr>
      <vt:lpstr>Christ arose and His original glory flowed through His body.  If He had not completely eradicated the TE problem, His body could not have withstood the “power of His glory”, when He took up His life again.  </vt:lpstr>
      <vt:lpstr>Slide 101</vt:lpstr>
      <vt:lpstr>Slide 102</vt:lpstr>
      <vt:lpstr>SECOND DEATH SUMMARY: </vt:lpstr>
      <vt:lpstr>ULTIMATE PROOF BECAUSE: </vt:lpstr>
      <vt:lpstr>Hebrews 13:8 Jesus Christ the same yesterday, and to day, and for ever.  AKJV </vt:lpstr>
      <vt:lpstr>IN CONCLUSION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Web</dc:creator>
  <cp:lastModifiedBy>MWeb</cp:lastModifiedBy>
  <cp:revision>205</cp:revision>
  <dcterms:created xsi:type="dcterms:W3CDTF">2009-09-07T16:55:18Z</dcterms:created>
  <dcterms:modified xsi:type="dcterms:W3CDTF">2010-02-14T16:20:17Z</dcterms:modified>
</cp:coreProperties>
</file>